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01" r:id="rId4"/>
  </p:sldMasterIdLst>
  <p:sldIdLst>
    <p:sldId id="257" r:id="rId5"/>
    <p:sldId id="291" r:id="rId6"/>
    <p:sldId id="276" r:id="rId7"/>
    <p:sldId id="278" r:id="rId8"/>
    <p:sldId id="292" r:id="rId9"/>
    <p:sldId id="281" r:id="rId10"/>
    <p:sldId id="283" r:id="rId11"/>
    <p:sldId id="295" r:id="rId12"/>
    <p:sldId id="284" r:id="rId13"/>
    <p:sldId id="296" r:id="rId14"/>
    <p:sldId id="274" r:id="rId15"/>
    <p:sldId id="285" r:id="rId16"/>
    <p:sldId id="297" r:id="rId17"/>
    <p:sldId id="287" r:id="rId18"/>
    <p:sldId id="298" r:id="rId19"/>
    <p:sldId id="299" r:id="rId20"/>
    <p:sldId id="300" r:id="rId21"/>
    <p:sldId id="301" r:id="rId22"/>
    <p:sldId id="302" r:id="rId23"/>
    <p:sldId id="275" r:id="rId24"/>
    <p:sldId id="288" r:id="rId25"/>
    <p:sldId id="289" r:id="rId26"/>
    <p:sldId id="290" r:id="rId27"/>
    <p:sldId id="294" r:id="rId28"/>
    <p:sldId id="258" r:id="rId29"/>
  </p:sldIdLst>
  <p:sldSz cx="9144000" cy="6858000" type="screen4x3"/>
  <p:notesSz cx="6858000" cy="9144000"/>
  <p:embeddedFontLst>
    <p:embeddedFont>
      <p:font typeface="Arial Rounded MT Bold" panose="020F0704030504030204" pitchFamily="34" charset="0"/>
      <p:regular r:id="rId30"/>
    </p:embeddedFont>
    <p:embeddedFont>
      <p:font typeface="Calibri Light" panose="020F0302020204030204" pitchFamily="34" charset="0"/>
      <p:regular r:id="rId31"/>
      <p:italic r:id="rId32"/>
    </p:embeddedFont>
    <p:embeddedFont>
      <p:font typeface="BPreplay" panose="02000503000000020004" charset="0"/>
      <p:regular r:id="rId33"/>
      <p:bold r:id="rId34"/>
      <p:italic r:id="rId35"/>
      <p:boldItalic r:id="rId3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3">
          <p15:clr>
            <a:srgbClr val="A4A3A4"/>
          </p15:clr>
        </p15:guide>
        <p15:guide id="2" pos="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A7F9"/>
    <a:srgbClr val="66CCFF"/>
    <a:srgbClr val="FF99CC"/>
    <a:srgbClr val="C0E894"/>
    <a:srgbClr val="BB81DD"/>
    <a:srgbClr val="A663CD"/>
    <a:srgbClr val="A2DD61"/>
    <a:srgbClr val="E341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18B7A6-DA42-4E0C-BC78-87F9AE54B99C}" v="2" dt="2022-02-17T14:24:49.6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4" d="100"/>
          <a:sy n="84" d="100"/>
        </p:scale>
        <p:origin x="1334" y="82"/>
      </p:cViewPr>
      <p:guideLst>
        <p:guide orient="horz" pos="73"/>
        <p:guide pos="6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5.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4.fntdata"/><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3.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7.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1.fntdata"/><Relationship Id="rId35" Type="http://schemas.openxmlformats.org/officeDocument/2006/relationships/font" Target="fonts/font6.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2628" y="770467"/>
            <a:ext cx="8086725" cy="3352800"/>
          </a:xfrm>
        </p:spPr>
        <p:txBody>
          <a:bodyPr anchor="b">
            <a:noAutofit/>
          </a:bodyPr>
          <a:lstStyle>
            <a:lvl1pPr algn="l">
              <a:lnSpc>
                <a:spcPct val="80000"/>
              </a:lnSpc>
              <a:defRPr sz="80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500634" y="4198409"/>
            <a:ext cx="6921151" cy="1645920"/>
          </a:xfrm>
        </p:spPr>
        <p:txBody>
          <a:bodyPr>
            <a:normAutofit/>
          </a:bodyPr>
          <a:lstStyle>
            <a:lvl1pPr marL="0" indent="0" algn="l">
              <a:buNone/>
              <a:defRPr sz="28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75000"/>
                  </a:srgbClr>
                </a:solidFill>
              </a:defRPr>
            </a:lvl1pPr>
          </a:lstStyle>
          <a:p>
            <a:pPr>
              <a:defRPr/>
            </a:pPr>
            <a:fld id="{0A44FD11-2E5B-4097-B4D8-45A17BD8FDB2}" type="datetimeFigureOut">
              <a:rPr lang="en-GB" smtClean="0"/>
              <a:pPr>
                <a:defRPr/>
              </a:pPr>
              <a:t>20/04/2023</a:t>
            </a:fld>
            <a:endParaRPr lang="en-GB"/>
          </a:p>
        </p:txBody>
      </p:sp>
      <p:sp>
        <p:nvSpPr>
          <p:cNvPr id="8" name="Footer Placeholder 7"/>
          <p:cNvSpPr>
            <a:spLocks noGrp="1"/>
          </p:cNvSpPr>
          <p:nvPr>
            <p:ph type="ftr" sz="quarter" idx="11"/>
          </p:nvPr>
        </p:nvSpPr>
        <p:spPr/>
        <p:txBody>
          <a:bodyPr/>
          <a:lstStyle>
            <a:lvl1pPr>
              <a:defRPr>
                <a:solidFill>
                  <a:srgbClr val="FFFFFF">
                    <a:alpha val="75000"/>
                  </a:srgbClr>
                </a:solidFill>
              </a:defRPr>
            </a:lvl1pPr>
          </a:lstStyle>
          <a:p>
            <a:pPr>
              <a:defRPr/>
            </a:pPr>
            <a:endParaRPr lang="en-GB"/>
          </a:p>
        </p:txBody>
      </p:sp>
      <p:sp>
        <p:nvSpPr>
          <p:cNvPr id="9" name="Slide Number Placeholder 8"/>
          <p:cNvSpPr>
            <a:spLocks noGrp="1"/>
          </p:cNvSpPr>
          <p:nvPr>
            <p:ph type="sldNum" sz="quarter" idx="12"/>
          </p:nvPr>
        </p:nvSpPr>
        <p:spPr/>
        <p:txBody>
          <a:bodyPr/>
          <a:lstStyle>
            <a:lvl1pPr>
              <a:defRPr>
                <a:solidFill>
                  <a:srgbClr val="FFFFFF">
                    <a:alpha val="20000"/>
                  </a:srgbClr>
                </a:solidFill>
              </a:defRPr>
            </a:lvl1pPr>
          </a:lstStyle>
          <a:p>
            <a:pPr>
              <a:defRPr/>
            </a:pPr>
            <a:fld id="{F7D09657-7109-4445-AFC3-747CBF4D930F}" type="slidenum">
              <a:rPr lang="en-GB" altLang="en-US" smtClean="0"/>
              <a:pPr>
                <a:defRPr/>
              </a:pPr>
              <a:t>‹#›</a:t>
            </a:fld>
            <a:endParaRPr lang="en-GB" altLang="en-US"/>
          </a:p>
        </p:txBody>
      </p:sp>
    </p:spTree>
    <p:extLst>
      <p:ext uri="{BB962C8B-B14F-4D97-AF65-F5344CB8AC3E}">
        <p14:creationId xmlns:p14="http://schemas.microsoft.com/office/powerpoint/2010/main" val="659888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DCA46A37-14D9-4BC1-9A00-59EBC865B3E3}" type="datetimeFigureOut">
              <a:rPr lang="en-GB" smtClean="0"/>
              <a:pPr>
                <a:defRPr/>
              </a:pPr>
              <a:t>20/04/2023</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0B296B35-EA1C-488F-B1D8-011F4BE00263}" type="slidenum">
              <a:rPr lang="en-GB" altLang="en-US" smtClean="0"/>
              <a:pPr>
                <a:defRPr/>
              </a:pPr>
              <a:t>‹#›</a:t>
            </a:fld>
            <a:endParaRPr lang="en-GB" altLang="en-US"/>
          </a:p>
        </p:txBody>
      </p:sp>
    </p:spTree>
    <p:extLst>
      <p:ext uri="{BB962C8B-B14F-4D97-AF65-F5344CB8AC3E}">
        <p14:creationId xmlns:p14="http://schemas.microsoft.com/office/powerpoint/2010/main" val="3598837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7963" y="695325"/>
            <a:ext cx="1971675"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78644" y="714376"/>
            <a:ext cx="5800725"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A9554B22-BF20-4EE2-9E02-BF80779A5317}" type="datetimeFigureOut">
              <a:rPr lang="en-GB" smtClean="0"/>
              <a:pPr>
                <a:defRPr/>
              </a:pPr>
              <a:t>20/04/2023</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E4D21CFF-08CA-4F71-B889-045DBD9A6550}" type="slidenum">
              <a:rPr lang="en-GB" altLang="en-US" smtClean="0"/>
              <a:pPr>
                <a:defRPr/>
              </a:pPr>
              <a:t>‹#›</a:t>
            </a:fld>
            <a:endParaRPr lang="en-GB" altLang="en-US"/>
          </a:p>
        </p:txBody>
      </p:sp>
    </p:spTree>
    <p:extLst>
      <p:ext uri="{BB962C8B-B14F-4D97-AF65-F5344CB8AC3E}">
        <p14:creationId xmlns:p14="http://schemas.microsoft.com/office/powerpoint/2010/main" val="4055113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5F39B7E2-B1EF-472D-91D2-A78CE27B6E4C}" type="datetimeFigureOut">
              <a:rPr lang="en-GB" smtClean="0"/>
              <a:pPr>
                <a:defRPr/>
              </a:pPr>
              <a:t>20/04/2023</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48C4B83D-EE33-49E9-848D-9AB05D5C5AA8}" type="slidenum">
              <a:rPr lang="en-GB" altLang="en-US" smtClean="0"/>
              <a:pPr>
                <a:defRPr/>
              </a:pPr>
              <a:t>‹#›</a:t>
            </a:fld>
            <a:endParaRPr lang="en-GB" altLang="en-US"/>
          </a:p>
        </p:txBody>
      </p:sp>
    </p:spTree>
    <p:extLst>
      <p:ext uri="{BB962C8B-B14F-4D97-AF65-F5344CB8AC3E}">
        <p14:creationId xmlns:p14="http://schemas.microsoft.com/office/powerpoint/2010/main" val="2070210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2628" y="767419"/>
            <a:ext cx="8085582" cy="3355848"/>
          </a:xfrm>
        </p:spPr>
        <p:txBody>
          <a:bodyPr anchor="b">
            <a:normAutofit/>
          </a:bodyPr>
          <a:lstStyle>
            <a:lvl1pPr>
              <a:lnSpc>
                <a:spcPct val="80000"/>
              </a:lnSpc>
              <a:defRPr sz="80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00634" y="4187275"/>
            <a:ext cx="6919722" cy="1645920"/>
          </a:xfrm>
        </p:spPr>
        <p:txBody>
          <a:bodyPr anchor="t">
            <a:normAutofit/>
          </a:bodyPr>
          <a:lstStyle>
            <a:lvl1pPr marL="0" indent="0">
              <a:buNone/>
              <a:defRPr sz="28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2C87A666-B976-421D-926F-CFA2EFC6FD81}" type="datetimeFigureOut">
              <a:rPr lang="en-GB" smtClean="0"/>
              <a:pPr>
                <a:defRPr/>
              </a:pPr>
              <a:t>20/04/2023</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8A076780-2A10-485A-92E8-0AE3B0C634F3}" type="slidenum">
              <a:rPr lang="en-GB" altLang="en-US" smtClean="0"/>
              <a:pPr>
                <a:defRPr/>
              </a:pPr>
              <a:t>‹#›</a:t>
            </a:fld>
            <a:endParaRPr lang="en-GB" altLang="en-US"/>
          </a:p>
        </p:txBody>
      </p:sp>
    </p:spTree>
    <p:extLst>
      <p:ext uri="{BB962C8B-B14F-4D97-AF65-F5344CB8AC3E}">
        <p14:creationId xmlns:p14="http://schemas.microsoft.com/office/powerpoint/2010/main" val="3654216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7492"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7738"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81DC82C6-088C-4F33-A665-6CC6AD51F64C}" type="datetimeFigureOut">
              <a:rPr lang="en-GB" smtClean="0"/>
              <a:pPr>
                <a:defRPr/>
              </a:pPr>
              <a:t>20/04/2023</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B82ABB15-3B47-4B3C-BEB2-91670755CB4E}" type="slidenum">
              <a:rPr lang="en-GB" altLang="en-US" smtClean="0"/>
              <a:pPr>
                <a:defRPr/>
              </a:pPr>
              <a:t>‹#›</a:t>
            </a:fld>
            <a:endParaRPr lang="en-GB" altLang="en-US"/>
          </a:p>
        </p:txBody>
      </p:sp>
    </p:spTree>
    <p:extLst>
      <p:ext uri="{BB962C8B-B14F-4D97-AF65-F5344CB8AC3E}">
        <p14:creationId xmlns:p14="http://schemas.microsoft.com/office/powerpoint/2010/main" val="1301095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07492" y="2032000"/>
            <a:ext cx="3806190" cy="723400"/>
          </a:xfrm>
        </p:spPr>
        <p:txBody>
          <a:bodyPr anchor="ctr">
            <a:normAutofit/>
          </a:bodyPr>
          <a:lstStyle>
            <a:lvl1pPr marL="0" indent="0">
              <a:spcBef>
                <a:spcPts val="0"/>
              </a:spcBef>
              <a:buNone/>
              <a:defRPr sz="20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7492" y="2736150"/>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66310" y="2029968"/>
            <a:ext cx="3806190" cy="722376"/>
          </a:xfrm>
        </p:spPr>
        <p:txBody>
          <a:bodyPr anchor="ctr">
            <a:normAutofit/>
          </a:bodyPr>
          <a:lstStyle>
            <a:lvl1pPr marL="0" indent="0">
              <a:spcBef>
                <a:spcPts val="0"/>
              </a:spcBef>
              <a:buNone/>
              <a:defRPr sz="20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66310" y="2734056"/>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5BAB1AF1-80D6-49D4-A444-DA6BE5B913E9}" type="datetimeFigureOut">
              <a:rPr lang="en-GB" smtClean="0"/>
              <a:pPr>
                <a:defRPr/>
              </a:pPr>
              <a:t>20/04/2023</a:t>
            </a:fld>
            <a:endParaRPr lang="en-GB"/>
          </a:p>
        </p:txBody>
      </p:sp>
      <p:sp>
        <p:nvSpPr>
          <p:cNvPr id="8" name="Footer Placeholder 7"/>
          <p:cNvSpPr>
            <a:spLocks noGrp="1"/>
          </p:cNvSpPr>
          <p:nvPr>
            <p:ph type="ftr" sz="quarter" idx="11"/>
          </p:nvPr>
        </p:nvSpPr>
        <p:spPr/>
        <p:txBody>
          <a:bodyPr/>
          <a:lstStyle/>
          <a:p>
            <a:pPr>
              <a:defRPr/>
            </a:pPr>
            <a:endParaRPr lang="en-GB"/>
          </a:p>
        </p:txBody>
      </p:sp>
      <p:sp>
        <p:nvSpPr>
          <p:cNvPr id="9" name="Slide Number Placeholder 8"/>
          <p:cNvSpPr>
            <a:spLocks noGrp="1"/>
          </p:cNvSpPr>
          <p:nvPr>
            <p:ph type="sldNum" sz="quarter" idx="12"/>
          </p:nvPr>
        </p:nvSpPr>
        <p:spPr/>
        <p:txBody>
          <a:bodyPr/>
          <a:lstStyle/>
          <a:p>
            <a:pPr>
              <a:defRPr/>
            </a:pPr>
            <a:fld id="{D179E62C-040A-4A79-AC22-225CD3BA8A26}" type="slidenum">
              <a:rPr lang="en-GB" altLang="en-US" smtClean="0"/>
              <a:pPr>
                <a:defRPr/>
              </a:pPr>
              <a:t>‹#›</a:t>
            </a:fld>
            <a:endParaRPr lang="en-GB" altLang="en-US"/>
          </a:p>
        </p:txBody>
      </p:sp>
    </p:spTree>
    <p:extLst>
      <p:ext uri="{BB962C8B-B14F-4D97-AF65-F5344CB8AC3E}">
        <p14:creationId xmlns:p14="http://schemas.microsoft.com/office/powerpoint/2010/main" val="3738461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C81F8040-D76B-47B3-8CFB-A9AC71276B43}" type="datetimeFigureOut">
              <a:rPr lang="en-GB" smtClean="0"/>
              <a:pPr>
                <a:defRPr/>
              </a:pPr>
              <a:t>20/04/2023</a:t>
            </a:fld>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pPr>
              <a:defRPr/>
            </a:pPr>
            <a:fld id="{F664D349-3FBB-49C5-A316-9A535AEBFCF7}" type="slidenum">
              <a:rPr lang="en-GB" altLang="en-US" smtClean="0"/>
              <a:pPr>
                <a:defRPr/>
              </a:pPr>
              <a:t>‹#›</a:t>
            </a:fld>
            <a:endParaRPr lang="en-GB" altLang="en-US"/>
          </a:p>
        </p:txBody>
      </p:sp>
    </p:spTree>
    <p:extLst>
      <p:ext uri="{BB962C8B-B14F-4D97-AF65-F5344CB8AC3E}">
        <p14:creationId xmlns:p14="http://schemas.microsoft.com/office/powerpoint/2010/main" val="71926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7A14AB4-9BF2-483C-A5B6-E8A2BA0DA1B3}" type="datetimeFigureOut">
              <a:rPr lang="en-GB" smtClean="0"/>
              <a:pPr>
                <a:defRPr/>
              </a:pPr>
              <a:t>20/04/2023</a:t>
            </a:fld>
            <a:endParaRPr lang="en-GB"/>
          </a:p>
        </p:txBody>
      </p:sp>
      <p:sp>
        <p:nvSpPr>
          <p:cNvPr id="3" name="Footer Placeholder 2"/>
          <p:cNvSpPr>
            <a:spLocks noGrp="1"/>
          </p:cNvSpPr>
          <p:nvPr>
            <p:ph type="ftr" sz="quarter" idx="11"/>
          </p:nvPr>
        </p:nvSpPr>
        <p:spPr/>
        <p:txBody>
          <a:bodyPr/>
          <a:lstStyle/>
          <a:p>
            <a:pPr>
              <a:defRPr/>
            </a:pPr>
            <a:endParaRPr lang="en-GB"/>
          </a:p>
        </p:txBody>
      </p:sp>
      <p:sp>
        <p:nvSpPr>
          <p:cNvPr id="4" name="Slide Number Placeholder 3"/>
          <p:cNvSpPr>
            <a:spLocks noGrp="1"/>
          </p:cNvSpPr>
          <p:nvPr>
            <p:ph type="sldNum" sz="quarter" idx="12"/>
          </p:nvPr>
        </p:nvSpPr>
        <p:spPr/>
        <p:txBody>
          <a:bodyPr/>
          <a:lstStyle/>
          <a:p>
            <a:pPr>
              <a:defRPr/>
            </a:pPr>
            <a:fld id="{181B878C-B476-4F64-A25F-0B135427E825}" type="slidenum">
              <a:rPr lang="en-GB" altLang="en-US" smtClean="0"/>
              <a:pPr>
                <a:defRPr/>
              </a:pPr>
              <a:t>‹#›</a:t>
            </a:fld>
            <a:endParaRPr lang="en-GB" altLang="en-US"/>
          </a:p>
        </p:txBody>
      </p:sp>
    </p:spTree>
    <p:extLst>
      <p:ext uri="{BB962C8B-B14F-4D97-AF65-F5344CB8AC3E}">
        <p14:creationId xmlns:p14="http://schemas.microsoft.com/office/powerpoint/2010/main" val="165765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5715000" y="0"/>
            <a:ext cx="3429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196053" y="542282"/>
            <a:ext cx="2537460" cy="1920240"/>
          </a:xfrm>
        </p:spPr>
        <p:txBody>
          <a:bodyPr anchor="b">
            <a:noAutofit/>
          </a:bodyPr>
          <a:lstStyle>
            <a:lvl1pPr>
              <a:lnSpc>
                <a:spcPct val="85000"/>
              </a:lnSpc>
              <a:defRPr sz="36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71500" y="762000"/>
            <a:ext cx="4572000" cy="4572000"/>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06987" y="2511813"/>
            <a:ext cx="254889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5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pPr>
              <a:defRPr/>
            </a:pPr>
            <a:fld id="{53A61687-2C35-4ADA-A4A9-CAA4F54F1133}" type="datetimeFigureOut">
              <a:rPr lang="en-GB" smtClean="0"/>
              <a:pPr>
                <a:defRPr/>
              </a:pPr>
              <a:t>20/04/2023</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pPr>
              <a:defRPr/>
            </a:pPr>
            <a:fld id="{BB90AD52-2059-4936-A732-46C97FFF7FC5}" type="slidenum">
              <a:rPr lang="en-GB" altLang="en-US" smtClean="0"/>
              <a:pPr>
                <a:defRPr/>
              </a:pPr>
              <a:t>‹#›</a:t>
            </a:fld>
            <a:endParaRPr lang="en-GB" altLang="en-US"/>
          </a:p>
        </p:txBody>
      </p:sp>
    </p:spTree>
    <p:extLst>
      <p:ext uri="{BB962C8B-B14F-4D97-AF65-F5344CB8AC3E}">
        <p14:creationId xmlns:p14="http://schemas.microsoft.com/office/powerpoint/2010/main" val="1243498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918" y="5418668"/>
            <a:ext cx="8085582" cy="613283"/>
          </a:xfrm>
        </p:spPr>
        <p:txBody>
          <a:bodyPr anchor="b">
            <a:normAutofit/>
          </a:bodyPr>
          <a:lstStyle>
            <a:lvl1pPr>
              <a:lnSpc>
                <a:spcPct val="85000"/>
              </a:lnSpc>
              <a:defRPr sz="28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9144000" cy="5330952"/>
          </a:xfrm>
          <a:solidFill>
            <a:schemeClr val="accent1">
              <a:lumMod val="40000"/>
              <a:lumOff val="60000"/>
            </a:schemeClr>
          </a:solidFill>
        </p:spPr>
        <p:txBody>
          <a:bodyPr anchor="t"/>
          <a:lstStyle>
            <a:lvl1pPr marL="0" indent="0" algn="ctr">
              <a:spcBef>
                <a:spcPts val="800"/>
              </a:spcBef>
              <a:buNone/>
              <a:defRPr sz="3200">
                <a:solidFill>
                  <a:srgbClr val="4D4D4D"/>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07492" y="5909735"/>
            <a:ext cx="6922008" cy="533400"/>
          </a:xfrm>
        </p:spPr>
        <p:txBody>
          <a:bodyPr>
            <a:normAutofit/>
          </a:bodyPr>
          <a:lstStyle>
            <a:lvl1pPr marL="0" indent="0">
              <a:lnSpc>
                <a:spcPct val="90000"/>
              </a:lnSpc>
              <a:spcBef>
                <a:spcPts val="1200"/>
              </a:spcBef>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alpha val="75000"/>
                  </a:srgbClr>
                </a:solidFill>
              </a:defRPr>
            </a:lvl1pPr>
          </a:lstStyle>
          <a:p>
            <a:pPr>
              <a:defRPr/>
            </a:pPr>
            <a:fld id="{C73BDFBF-FAA3-4A62-B39D-BB6154370FF9}" type="datetimeFigureOut">
              <a:rPr lang="en-GB" smtClean="0"/>
              <a:pPr>
                <a:defRPr/>
              </a:pPr>
              <a:t>20/04/2023</a:t>
            </a:fld>
            <a:endParaRPr lang="en-GB"/>
          </a:p>
        </p:txBody>
      </p:sp>
      <p:sp>
        <p:nvSpPr>
          <p:cNvPr id="6" name="Footer Placeholder 5"/>
          <p:cNvSpPr>
            <a:spLocks noGrp="1"/>
          </p:cNvSpPr>
          <p:nvPr>
            <p:ph type="ftr" sz="quarter" idx="11"/>
          </p:nvPr>
        </p:nvSpPr>
        <p:spPr/>
        <p:txBody>
          <a:bodyPr/>
          <a:lstStyle>
            <a:lvl1pPr>
              <a:defRPr>
                <a:solidFill>
                  <a:srgbClr val="FFFFFF">
                    <a:alpha val="75000"/>
                  </a:srgbClr>
                </a:solidFill>
              </a:defRPr>
            </a:lvl1pPr>
          </a:lstStyle>
          <a:p>
            <a:pPr>
              <a:defRPr/>
            </a:pPr>
            <a:endParaRPr lang="en-GB"/>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pPr>
              <a:defRPr/>
            </a:pPr>
            <a:fld id="{1418FAD6-71DC-4DCF-AD76-18D1AB521B51}" type="slidenum">
              <a:rPr lang="en-GB" altLang="en-US" smtClean="0"/>
              <a:pPr>
                <a:defRPr/>
              </a:pPr>
              <a:t>‹#›</a:t>
            </a:fld>
            <a:endParaRPr lang="en-GB" altLang="en-US"/>
          </a:p>
        </p:txBody>
      </p:sp>
    </p:spTree>
    <p:extLst>
      <p:ext uri="{BB962C8B-B14F-4D97-AF65-F5344CB8AC3E}">
        <p14:creationId xmlns:p14="http://schemas.microsoft.com/office/powerpoint/2010/main" val="693963259"/>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2919" y="499533"/>
            <a:ext cx="8079581"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07206" y="1993393"/>
            <a:ext cx="8065294"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14350" y="6412447"/>
            <a:ext cx="3086100" cy="228600"/>
          </a:xfrm>
          <a:prstGeom prst="rect">
            <a:avLst/>
          </a:prstGeom>
        </p:spPr>
        <p:txBody>
          <a:bodyPr vert="horz" lIns="91440" tIns="45720" rIns="91440" bIns="45720" rtlCol="0" anchor="ctr"/>
          <a:lstStyle>
            <a:lvl1pPr algn="l">
              <a:defRPr sz="950">
                <a:solidFill>
                  <a:schemeClr val="tx1">
                    <a:alpha val="75000"/>
                  </a:schemeClr>
                </a:solidFill>
              </a:defRPr>
            </a:lvl1pPr>
          </a:lstStyle>
          <a:p>
            <a:pPr>
              <a:defRPr/>
            </a:pPr>
            <a:fld id="{545BBA12-2B70-4DE0-A77F-E7E6A2D25249}" type="datetimeFigureOut">
              <a:rPr lang="en-GB" smtClean="0"/>
              <a:pPr>
                <a:defRPr/>
              </a:pPr>
              <a:t>20/04/2023</a:t>
            </a:fld>
            <a:endParaRPr lang="en-GB"/>
          </a:p>
        </p:txBody>
      </p:sp>
      <p:sp>
        <p:nvSpPr>
          <p:cNvPr id="5" name="Footer Placeholder 4"/>
          <p:cNvSpPr>
            <a:spLocks noGrp="1"/>
          </p:cNvSpPr>
          <p:nvPr>
            <p:ph type="ftr" sz="quarter" idx="3"/>
          </p:nvPr>
        </p:nvSpPr>
        <p:spPr>
          <a:xfrm>
            <a:off x="514350" y="6554697"/>
            <a:ext cx="3771900" cy="228600"/>
          </a:xfrm>
          <a:prstGeom prst="rect">
            <a:avLst/>
          </a:prstGeom>
        </p:spPr>
        <p:txBody>
          <a:bodyPr vert="horz" lIns="91440" tIns="45720" rIns="91440" bIns="45720" rtlCol="0" anchor="ctr"/>
          <a:lstStyle>
            <a:lvl1pPr algn="l">
              <a:defRPr sz="950" cap="all" baseline="0">
                <a:solidFill>
                  <a:schemeClr val="tx1">
                    <a:alpha val="75000"/>
                  </a:schemeClr>
                </a:solidFill>
              </a:defRPr>
            </a:lvl1pPr>
          </a:lstStyle>
          <a:p>
            <a:pPr>
              <a:defRPr/>
            </a:pPr>
            <a:endParaRPr lang="en-GB"/>
          </a:p>
        </p:txBody>
      </p:sp>
      <p:sp>
        <p:nvSpPr>
          <p:cNvPr id="6" name="Slide Number Placeholder 5"/>
          <p:cNvSpPr>
            <a:spLocks noGrp="1"/>
          </p:cNvSpPr>
          <p:nvPr>
            <p:ph type="sldNum" sz="quarter" idx="4"/>
          </p:nvPr>
        </p:nvSpPr>
        <p:spPr>
          <a:xfrm>
            <a:off x="6541193" y="5829748"/>
            <a:ext cx="2194560" cy="1397039"/>
          </a:xfrm>
          <a:prstGeom prst="rect">
            <a:avLst/>
          </a:prstGeom>
        </p:spPr>
        <p:txBody>
          <a:bodyPr vert="horz" lIns="91440" tIns="45720" rIns="91440" bIns="45720" rtlCol="0" anchor="b"/>
          <a:lstStyle>
            <a:lvl1pPr algn="r">
              <a:defRPr sz="9000" b="0">
                <a:ln>
                  <a:noFill/>
                </a:ln>
                <a:solidFill>
                  <a:schemeClr val="accent1">
                    <a:alpha val="20000"/>
                  </a:schemeClr>
                </a:solidFill>
                <a:latin typeface="+mj-lt"/>
              </a:defRPr>
            </a:lvl1pPr>
          </a:lstStyle>
          <a:p>
            <a:pPr>
              <a:defRPr/>
            </a:pPr>
            <a:fld id="{62612786-B1CC-49EA-8DE5-D201C8D7FB8E}" type="slidenum">
              <a:rPr lang="en-GB" altLang="en-US" smtClean="0"/>
              <a:pPr>
                <a:defRPr/>
              </a:pPr>
              <a:t>‹#›</a:t>
            </a:fld>
            <a:endParaRPr lang="en-GB" altLang="en-US"/>
          </a:p>
        </p:txBody>
      </p:sp>
    </p:spTree>
    <p:extLst>
      <p:ext uri="{BB962C8B-B14F-4D97-AF65-F5344CB8AC3E}">
        <p14:creationId xmlns:p14="http://schemas.microsoft.com/office/powerpoint/2010/main" val="1843082280"/>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8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EBB7AC1-B9DF-4D63-9DA8-35A85B8C54EC}"/>
              </a:ext>
            </a:extLst>
          </p:cNvPr>
          <p:cNvSpPr/>
          <p:nvPr/>
        </p:nvSpPr>
        <p:spPr>
          <a:xfrm>
            <a:off x="414338" y="1808163"/>
            <a:ext cx="8315325" cy="2838450"/>
          </a:xfrm>
          <a:prstGeom prst="rect">
            <a:avLst/>
          </a:prstGeom>
          <a:solidFill>
            <a:schemeClr val="accent6">
              <a:lumMod val="20000"/>
              <a:lumOff val="8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051" name="Rectangle 3">
            <a:extLst>
              <a:ext uri="{FF2B5EF4-FFF2-40B4-BE49-F238E27FC236}">
                <a16:creationId xmlns:a16="http://schemas.microsoft.com/office/drawing/2014/main" id="{435525F6-B619-4E48-BF6E-A9260526DFCB}"/>
              </a:ext>
            </a:extLst>
          </p:cNvPr>
          <p:cNvSpPr>
            <a:spLocks noChangeArrowheads="1"/>
          </p:cNvSpPr>
          <p:nvPr/>
        </p:nvSpPr>
        <p:spPr bwMode="auto">
          <a:xfrm>
            <a:off x="414337" y="1971675"/>
            <a:ext cx="8315325" cy="2862322"/>
          </a:xfrm>
          <a:prstGeom prst="rect">
            <a:avLst/>
          </a:prstGeom>
          <a:solidFill>
            <a:schemeClr val="accent6">
              <a:lumMod val="20000"/>
              <a:lumOff val="80000"/>
            </a:schemeClr>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GB" altLang="en-US" sz="3600" dirty="0">
                <a:solidFill>
                  <a:srgbClr val="002060"/>
                </a:solidFill>
                <a:latin typeface="Arial Rounded MT Bold" panose="020F0704030504030204" pitchFamily="34" charset="0"/>
              </a:rPr>
              <a:t>Saint Mary’s Catholic Voluntary Academy</a:t>
            </a:r>
          </a:p>
          <a:p>
            <a:pPr algn="ctr">
              <a:lnSpc>
                <a:spcPct val="100000"/>
              </a:lnSpc>
              <a:spcBef>
                <a:spcPct val="0"/>
              </a:spcBef>
              <a:buFontTx/>
              <a:buNone/>
            </a:pPr>
            <a:endParaRPr lang="en-GB" altLang="en-US" sz="3600" dirty="0">
              <a:solidFill>
                <a:srgbClr val="002060"/>
              </a:solidFill>
              <a:latin typeface="Arial Rounded MT Bold" panose="020F0704030504030204" pitchFamily="34" charset="0"/>
            </a:endParaRPr>
          </a:p>
          <a:p>
            <a:pPr algn="ctr">
              <a:lnSpc>
                <a:spcPct val="100000"/>
              </a:lnSpc>
              <a:spcBef>
                <a:spcPct val="0"/>
              </a:spcBef>
              <a:buFontTx/>
              <a:buNone/>
            </a:pPr>
            <a:r>
              <a:rPr lang="en-GB" altLang="en-US" sz="3600" dirty="0">
                <a:solidFill>
                  <a:srgbClr val="002060"/>
                </a:solidFill>
                <a:latin typeface="Arial Rounded MT Bold" panose="020F0704030504030204" pitchFamily="34" charset="0"/>
              </a:rPr>
              <a:t>Key Stage 1 National Curriculum</a:t>
            </a:r>
          </a:p>
          <a:p>
            <a:pPr algn="ctr">
              <a:lnSpc>
                <a:spcPct val="100000"/>
              </a:lnSpc>
              <a:spcBef>
                <a:spcPct val="0"/>
              </a:spcBef>
              <a:buFontTx/>
              <a:buNone/>
            </a:pPr>
            <a:r>
              <a:rPr lang="en-GB" altLang="en-US" sz="3600" dirty="0">
                <a:solidFill>
                  <a:srgbClr val="002060"/>
                </a:solidFill>
                <a:latin typeface="Arial Rounded MT Bold" panose="020F0704030504030204" pitchFamily="34" charset="0"/>
              </a:rPr>
              <a:t> Assessments</a:t>
            </a:r>
          </a:p>
        </p:txBody>
      </p:sp>
      <p:sp>
        <p:nvSpPr>
          <p:cNvPr id="2052" name="TextBox 6">
            <a:extLst>
              <a:ext uri="{FF2B5EF4-FFF2-40B4-BE49-F238E27FC236}">
                <a16:creationId xmlns:a16="http://schemas.microsoft.com/office/drawing/2014/main" id="{05FAA173-E40B-448A-9559-7D99D948084E}"/>
              </a:ext>
            </a:extLst>
          </p:cNvPr>
          <p:cNvSpPr txBox="1">
            <a:spLocks noChangeArrowheads="1"/>
          </p:cNvSpPr>
          <p:nvPr/>
        </p:nvSpPr>
        <p:spPr bwMode="auto">
          <a:xfrm>
            <a:off x="2976563" y="5713413"/>
            <a:ext cx="3190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GB" altLang="en-US" sz="2000">
                <a:solidFill>
                  <a:schemeClr val="bg1"/>
                </a:solidFill>
                <a:latin typeface="BPreplay" pitchFamily="50" charset="0"/>
              </a:rPr>
              <a:t>Information and Guidance</a:t>
            </a:r>
          </a:p>
        </p:txBody>
      </p:sp>
      <p:pic>
        <p:nvPicPr>
          <p:cNvPr id="3" name="Picture 2">
            <a:extLst>
              <a:ext uri="{FF2B5EF4-FFF2-40B4-BE49-F238E27FC236}">
                <a16:creationId xmlns:a16="http://schemas.microsoft.com/office/drawing/2014/main" id="{B42228FE-50C0-4A9A-B582-7C4C5AFC2BC1}"/>
              </a:ext>
            </a:extLst>
          </p:cNvPr>
          <p:cNvPicPr>
            <a:picLocks noChangeAspect="1"/>
          </p:cNvPicPr>
          <p:nvPr/>
        </p:nvPicPr>
        <p:blipFill>
          <a:blip r:embed="rId2"/>
          <a:stretch>
            <a:fillRect/>
          </a:stretch>
        </p:blipFill>
        <p:spPr>
          <a:xfrm>
            <a:off x="3768510" y="119429"/>
            <a:ext cx="1606978" cy="160697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57142A7-26B5-49FD-80E2-8454297391E0}"/>
              </a:ext>
            </a:extLst>
          </p:cNvPr>
          <p:cNvSpPr/>
          <p:nvPr/>
        </p:nvSpPr>
        <p:spPr>
          <a:xfrm>
            <a:off x="355600"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93663">
              <a:defRPr/>
            </a:pPr>
            <a:r>
              <a:rPr lang="en-GB" sz="1600" b="1" dirty="0">
                <a:solidFill>
                  <a:schemeClr val="bg2">
                    <a:lumMod val="10000"/>
                  </a:schemeClr>
                </a:solidFill>
                <a:latin typeface="BPreplay" panose="02000503000000020004" pitchFamily="50" charset="0"/>
              </a:rPr>
              <a:t>Reading Paper 2</a:t>
            </a:r>
          </a:p>
          <a:p>
            <a:pPr marL="93663">
              <a:defRPr/>
            </a:pPr>
            <a:endParaRPr lang="en-GB" sz="1600" b="1" dirty="0">
              <a:solidFill>
                <a:schemeClr val="bg2">
                  <a:lumMod val="10000"/>
                </a:schemeClr>
              </a:solidFill>
              <a:latin typeface="BPreplay" panose="02000503000000020004" pitchFamily="50" charset="0"/>
            </a:endParaRPr>
          </a:p>
          <a:p>
            <a:pPr marL="93663">
              <a:defRPr/>
            </a:pPr>
            <a:endParaRPr lang="en-GB" sz="1600" b="1" dirty="0">
              <a:solidFill>
                <a:schemeClr val="bg2">
                  <a:lumMod val="10000"/>
                </a:schemeClr>
              </a:solidFill>
              <a:latin typeface="BPreplay" panose="02000503000000020004" pitchFamily="50" charset="0"/>
            </a:endParaRPr>
          </a:p>
        </p:txBody>
      </p:sp>
      <p:sp>
        <p:nvSpPr>
          <p:cNvPr id="9" name="Rectangle 8">
            <a:extLst>
              <a:ext uri="{FF2B5EF4-FFF2-40B4-BE49-F238E27FC236}">
                <a16:creationId xmlns:a16="http://schemas.microsoft.com/office/drawing/2014/main" id="{B7DDE929-2ACF-4347-9B42-57D0210B18F8}"/>
              </a:ext>
            </a:extLst>
          </p:cNvPr>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220" name="Rectangle 3">
            <a:extLst>
              <a:ext uri="{FF2B5EF4-FFF2-40B4-BE49-F238E27FC236}">
                <a16:creationId xmlns:a16="http://schemas.microsoft.com/office/drawing/2014/main" id="{163A866F-70B8-43C1-9B6B-28057F5947F9}"/>
              </a:ext>
            </a:extLst>
          </p:cNvPr>
          <p:cNvSpPr>
            <a:spLocks noChangeArrowheads="1"/>
          </p:cNvSpPr>
          <p:nvPr/>
        </p:nvSpPr>
        <p:spPr bwMode="auto">
          <a:xfrm>
            <a:off x="407988" y="401638"/>
            <a:ext cx="39941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b="1">
                <a:solidFill>
                  <a:schemeClr val="bg1"/>
                </a:solidFill>
                <a:latin typeface="BPreplay" pitchFamily="50" charset="0"/>
              </a:rPr>
              <a:t>Sample Questions</a:t>
            </a:r>
          </a:p>
        </p:txBody>
      </p:sp>
      <p:sp>
        <p:nvSpPr>
          <p:cNvPr id="10" name="Oval 9">
            <a:hlinkClick r:id="" action="ppaction://hlinkshowjump?jump=nextslide"/>
            <a:extLst>
              <a:ext uri="{FF2B5EF4-FFF2-40B4-BE49-F238E27FC236}">
                <a16:creationId xmlns:a16="http://schemas.microsoft.com/office/drawing/2014/main" id="{F4BEFB22-682A-47C0-AFA2-DA24991E61E1}"/>
              </a:ext>
            </a:extLst>
          </p:cNvPr>
          <p:cNvSpPr/>
          <p:nvPr/>
        </p:nvSpPr>
        <p:spPr>
          <a:xfrm>
            <a:off x="8226425" y="5930900"/>
            <a:ext cx="755650" cy="757238"/>
          </a:xfrm>
          <a:prstGeom prst="ellipse">
            <a:avLst/>
          </a:prstGeom>
          <a:solidFill>
            <a:srgbClr val="A2DD6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next page</a:t>
            </a:r>
          </a:p>
        </p:txBody>
      </p:sp>
      <p:pic>
        <p:nvPicPr>
          <p:cNvPr id="4" name="Picture 3">
            <a:extLst>
              <a:ext uri="{FF2B5EF4-FFF2-40B4-BE49-F238E27FC236}">
                <a16:creationId xmlns:a16="http://schemas.microsoft.com/office/drawing/2014/main" id="{01730F47-EC74-4B4D-A666-848139D102FE}"/>
              </a:ext>
            </a:extLst>
          </p:cNvPr>
          <p:cNvPicPr>
            <a:picLocks noChangeAspect="1"/>
          </p:cNvPicPr>
          <p:nvPr/>
        </p:nvPicPr>
        <p:blipFill>
          <a:blip r:embed="rId2"/>
          <a:stretch>
            <a:fillRect/>
          </a:stretch>
        </p:blipFill>
        <p:spPr>
          <a:xfrm>
            <a:off x="703262" y="1668626"/>
            <a:ext cx="3262996" cy="4640893"/>
          </a:xfrm>
          <a:prstGeom prst="rect">
            <a:avLst/>
          </a:prstGeom>
        </p:spPr>
      </p:pic>
      <p:pic>
        <p:nvPicPr>
          <p:cNvPr id="6" name="Picture 5">
            <a:extLst>
              <a:ext uri="{FF2B5EF4-FFF2-40B4-BE49-F238E27FC236}">
                <a16:creationId xmlns:a16="http://schemas.microsoft.com/office/drawing/2014/main" id="{BBAECFB8-8FCC-4C43-815D-CF945378E310}"/>
              </a:ext>
            </a:extLst>
          </p:cNvPr>
          <p:cNvPicPr>
            <a:picLocks noChangeAspect="1"/>
          </p:cNvPicPr>
          <p:nvPr/>
        </p:nvPicPr>
        <p:blipFill>
          <a:blip r:embed="rId3"/>
          <a:stretch>
            <a:fillRect/>
          </a:stretch>
        </p:blipFill>
        <p:spPr>
          <a:xfrm>
            <a:off x="4151468" y="1296538"/>
            <a:ext cx="3801978" cy="5012982"/>
          </a:xfrm>
          <a:prstGeom prst="rect">
            <a:avLst/>
          </a:prstGeom>
        </p:spPr>
      </p:pic>
    </p:spTree>
    <p:extLst>
      <p:ext uri="{BB962C8B-B14F-4D97-AF65-F5344CB8AC3E}">
        <p14:creationId xmlns:p14="http://schemas.microsoft.com/office/powerpoint/2010/main" val="37981696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83115F6-A04E-43ED-B9E3-6CCA52F28F37}"/>
              </a:ext>
            </a:extLst>
          </p:cNvPr>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Rectangle 1">
            <a:extLst>
              <a:ext uri="{FF2B5EF4-FFF2-40B4-BE49-F238E27FC236}">
                <a16:creationId xmlns:a16="http://schemas.microsoft.com/office/drawing/2014/main" id="{7AE3CA0D-CCD3-483A-BF31-CD646A79E3E8}"/>
              </a:ext>
            </a:extLst>
          </p:cNvPr>
          <p:cNvSpPr/>
          <p:nvPr/>
        </p:nvSpPr>
        <p:spPr>
          <a:xfrm>
            <a:off x="357188" y="1176338"/>
            <a:ext cx="8429625" cy="5329237"/>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342900" indent="-160338">
              <a:defRPr/>
            </a:pPr>
            <a:r>
              <a:rPr lang="en-GB" sz="1600" dirty="0">
                <a:solidFill>
                  <a:schemeClr val="bg2">
                    <a:lumMod val="10000"/>
                  </a:schemeClr>
                </a:solidFill>
                <a:latin typeface="BPreplay" panose="02000503000000020004" pitchFamily="50" charset="0"/>
              </a:rPr>
              <a:t>Children will sit two tests: Paper 1 and Paper 2:</a:t>
            </a:r>
          </a:p>
          <a:p>
            <a:pPr marL="468312" indent="-285750">
              <a:buFont typeface="Arial" panose="020B0604020202020204" pitchFamily="34" charset="0"/>
              <a:buChar char="•"/>
              <a:defRPr/>
            </a:pPr>
            <a:r>
              <a:rPr lang="en-GB" sz="1600" dirty="0">
                <a:solidFill>
                  <a:schemeClr val="bg2">
                    <a:lumMod val="10000"/>
                  </a:schemeClr>
                </a:solidFill>
                <a:latin typeface="BPreplay" panose="02000503000000020004" pitchFamily="50" charset="0"/>
              </a:rPr>
              <a:t>Paper 1 is for arithmetic, lasting approximately 25 minutes and worth 25 marks. It covers calculation methods for all operations.</a:t>
            </a:r>
          </a:p>
          <a:p>
            <a:pPr marL="468312" indent="-285750">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468312" indent="-285750">
              <a:buFont typeface="Arial" panose="020B0604020202020204" pitchFamily="34" charset="0"/>
              <a:buChar char="•"/>
              <a:defRPr/>
            </a:pPr>
            <a:r>
              <a:rPr lang="en-GB" sz="1600" dirty="0">
                <a:solidFill>
                  <a:schemeClr val="bg2">
                    <a:lumMod val="10000"/>
                  </a:schemeClr>
                </a:solidFill>
                <a:latin typeface="BPreplay" panose="02000503000000020004" pitchFamily="50" charset="0"/>
              </a:rPr>
              <a:t>Paper 2 covers problem solving, reasoning and mathematical fluency, lasts for approximately 35 minutes and is worth 35 marks.</a:t>
            </a:r>
          </a:p>
          <a:p>
            <a:pPr marL="468312" indent="-285750">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468312" indent="-285750">
              <a:buFont typeface="Arial" panose="020B0604020202020204" pitchFamily="34" charset="0"/>
              <a:buChar char="•"/>
              <a:defRPr/>
            </a:pPr>
            <a:r>
              <a:rPr lang="en-GB" sz="1600" dirty="0">
                <a:solidFill>
                  <a:schemeClr val="bg2">
                    <a:lumMod val="10000"/>
                  </a:schemeClr>
                </a:solidFill>
                <a:latin typeface="BPreplay" panose="02000503000000020004" pitchFamily="50" charset="0"/>
              </a:rPr>
              <a:t>Pupils will still require calculation skills and questions will be varied including multiple choice, matching, true/false, completing a chart or table or drawing a shape. Some questions will also require children to show or explain their working out.</a:t>
            </a:r>
          </a:p>
        </p:txBody>
      </p:sp>
      <p:sp>
        <p:nvSpPr>
          <p:cNvPr id="10244" name="Rectangle 3">
            <a:extLst>
              <a:ext uri="{FF2B5EF4-FFF2-40B4-BE49-F238E27FC236}">
                <a16:creationId xmlns:a16="http://schemas.microsoft.com/office/drawing/2014/main" id="{B62AC0E2-F8EC-4041-9E0B-20132DF265F2}"/>
              </a:ext>
            </a:extLst>
          </p:cNvPr>
          <p:cNvSpPr>
            <a:spLocks noChangeArrowheads="1"/>
          </p:cNvSpPr>
          <p:nvPr/>
        </p:nvSpPr>
        <p:spPr bwMode="auto">
          <a:xfrm>
            <a:off x="407988" y="427038"/>
            <a:ext cx="26717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200" b="1">
                <a:solidFill>
                  <a:schemeClr val="bg1"/>
                </a:solidFill>
                <a:latin typeface="BPreplay" pitchFamily="50" charset="0"/>
              </a:rPr>
              <a:t>Mathematics</a:t>
            </a:r>
          </a:p>
        </p:txBody>
      </p:sp>
      <p:sp>
        <p:nvSpPr>
          <p:cNvPr id="7" name="see all">
            <a:extLst>
              <a:ext uri="{FF2B5EF4-FFF2-40B4-BE49-F238E27FC236}">
                <a16:creationId xmlns:a16="http://schemas.microsoft.com/office/drawing/2014/main" id="{81E8C9CC-158F-41EA-907A-E5D9DAC8C466}"/>
              </a:ext>
            </a:extLst>
          </p:cNvPr>
          <p:cNvSpPr/>
          <p:nvPr/>
        </p:nvSpPr>
        <p:spPr>
          <a:xfrm>
            <a:off x="8226425" y="168275"/>
            <a:ext cx="755650" cy="757238"/>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rgbClr val="E34192"/>
                </a:solidFill>
                <a:latin typeface="BPreplay" panose="02000503000000020004" pitchFamily="50" charset="0"/>
              </a:rPr>
              <a:t>click to see all text</a:t>
            </a:r>
          </a:p>
        </p:txBody>
      </p:sp>
      <p:sp>
        <p:nvSpPr>
          <p:cNvPr id="15" name="Rectangle 14">
            <a:extLst>
              <a:ext uri="{FF2B5EF4-FFF2-40B4-BE49-F238E27FC236}">
                <a16:creationId xmlns:a16="http://schemas.microsoft.com/office/drawing/2014/main" id="{9A8C02FB-8E35-442A-B9F5-9E08354F78A8}"/>
              </a:ext>
            </a:extLst>
          </p:cNvPr>
          <p:cNvSpPr/>
          <p:nvPr/>
        </p:nvSpPr>
        <p:spPr>
          <a:xfrm>
            <a:off x="350838" y="1176338"/>
            <a:ext cx="8429625" cy="5329237"/>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342900" indent="-160338">
              <a:defRPr/>
            </a:pPr>
            <a:r>
              <a:rPr lang="en-GB" sz="1600" dirty="0">
                <a:solidFill>
                  <a:schemeClr val="bg2">
                    <a:lumMod val="10000"/>
                  </a:schemeClr>
                </a:solidFill>
                <a:latin typeface="BPreplay" panose="02000503000000020004" pitchFamily="50" charset="0"/>
              </a:rPr>
              <a:t>Children will sit two tests: Paper 1 and Paper 2:</a:t>
            </a:r>
          </a:p>
          <a:p>
            <a:pPr marL="342900" indent="-160338">
              <a:defRPr/>
            </a:pPr>
            <a:endParaRPr lang="en-GB" sz="1600" dirty="0">
              <a:solidFill>
                <a:schemeClr val="bg2">
                  <a:lumMod val="10000"/>
                </a:schemeClr>
              </a:solidFill>
              <a:latin typeface="BPreplay" panose="02000503000000020004" pitchFamily="50" charset="0"/>
            </a:endParaRPr>
          </a:p>
          <a:p>
            <a:pPr marL="468312" indent="-285750">
              <a:buFont typeface="Arial" panose="020B0604020202020204" pitchFamily="34" charset="0"/>
              <a:buChar char="•"/>
              <a:defRPr/>
            </a:pPr>
            <a:r>
              <a:rPr lang="en-GB" sz="1600" dirty="0">
                <a:solidFill>
                  <a:schemeClr val="bg2">
                    <a:lumMod val="10000"/>
                  </a:schemeClr>
                </a:solidFill>
                <a:latin typeface="BPreplay" panose="02000503000000020004" pitchFamily="50" charset="0"/>
              </a:rPr>
              <a:t>Paper 1 is for arithmetic, lasting approximately 25 minutes and worth 25 marks. It covers calculation methods for all operations.</a:t>
            </a:r>
          </a:p>
          <a:p>
            <a:pPr marL="468312" indent="-285750">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468312" indent="-285750">
              <a:buFont typeface="Arial" panose="020B0604020202020204" pitchFamily="34" charset="0"/>
              <a:buChar char="•"/>
              <a:defRPr/>
            </a:pPr>
            <a:r>
              <a:rPr lang="en-GB" sz="1600" dirty="0">
                <a:solidFill>
                  <a:schemeClr val="bg2">
                    <a:lumMod val="10000"/>
                  </a:schemeClr>
                </a:solidFill>
                <a:latin typeface="BPreplay" panose="02000503000000020004" pitchFamily="50" charset="0"/>
              </a:rPr>
              <a:t>Paper 2 covers problem solving, reasoning and mathematical fluency, lasts for approximately 35 minutes and is worth 35 marks.</a:t>
            </a:r>
          </a:p>
          <a:p>
            <a:pPr marL="468312" indent="-285750">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468312" indent="-285750">
              <a:buFont typeface="Arial" panose="020B0604020202020204" pitchFamily="34" charset="0"/>
              <a:buChar char="•"/>
              <a:defRPr/>
            </a:pPr>
            <a:r>
              <a:rPr lang="en-GB" sz="1600" dirty="0">
                <a:solidFill>
                  <a:schemeClr val="bg2">
                    <a:lumMod val="10000"/>
                  </a:schemeClr>
                </a:solidFill>
                <a:latin typeface="BPreplay" panose="02000503000000020004" pitchFamily="50" charset="0"/>
              </a:rPr>
              <a:t>Children will still require calculation skills and questions will be varied including multiple choice, matching, true/false, completing a chart or table or drawing a shape. Some questions will also require children to show or explain their working out.</a:t>
            </a:r>
          </a:p>
        </p:txBody>
      </p:sp>
      <p:sp>
        <p:nvSpPr>
          <p:cNvPr id="11" name="Oval 10">
            <a:hlinkClick r:id="" action="ppaction://hlinkshowjump?jump=nextslide"/>
            <a:extLst>
              <a:ext uri="{FF2B5EF4-FFF2-40B4-BE49-F238E27FC236}">
                <a16:creationId xmlns:a16="http://schemas.microsoft.com/office/drawing/2014/main" id="{8FD0EE16-A274-4426-8EC0-365A5F8D2C6A}"/>
              </a:ext>
            </a:extLst>
          </p:cNvPr>
          <p:cNvSpPr/>
          <p:nvPr/>
        </p:nvSpPr>
        <p:spPr>
          <a:xfrm>
            <a:off x="8226425" y="5930900"/>
            <a:ext cx="755650" cy="757238"/>
          </a:xfrm>
          <a:prstGeom prst="ellipse">
            <a:avLst/>
          </a:prstGeom>
          <a:solidFill>
            <a:srgbClr val="E3419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next page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7"/>
                    </p:tgtEl>
                  </p:cond>
                </p:stCondLst>
                <p:endSync evt="end" delay="0">
                  <p:rtn val="all"/>
                </p:endSync>
                <p:childTnLst>
                  <p:par>
                    <p:cTn id="20" fill="hold" nodeType="clickPar">
                      <p:stCondLst>
                        <p:cond delay="0"/>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7"/>
                  </p:tgtEl>
                </p:cond>
              </p:nextCondLst>
            </p:seq>
          </p:childTnLst>
        </p:cTn>
      </p:par>
    </p:tnLst>
    <p:bldLst>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8A0D2E0-D789-48D1-A901-E7F5B0D2984F}"/>
              </a:ext>
            </a:extLst>
          </p:cNvPr>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267" name="Rectangle 3">
            <a:extLst>
              <a:ext uri="{FF2B5EF4-FFF2-40B4-BE49-F238E27FC236}">
                <a16:creationId xmlns:a16="http://schemas.microsoft.com/office/drawing/2014/main" id="{8E2FFAD5-BDB6-4B51-8D33-5494AFDD7345}"/>
              </a:ext>
            </a:extLst>
          </p:cNvPr>
          <p:cNvSpPr>
            <a:spLocks noChangeArrowheads="1"/>
          </p:cNvSpPr>
          <p:nvPr/>
        </p:nvSpPr>
        <p:spPr bwMode="auto">
          <a:xfrm>
            <a:off x="407988" y="427038"/>
            <a:ext cx="3568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200" b="1">
                <a:solidFill>
                  <a:schemeClr val="bg1"/>
                </a:solidFill>
                <a:latin typeface="BPreplay" pitchFamily="50" charset="0"/>
              </a:rPr>
              <a:t>Sample Questions</a:t>
            </a:r>
          </a:p>
        </p:txBody>
      </p:sp>
      <p:sp>
        <p:nvSpPr>
          <p:cNvPr id="10" name="Rectangle 9">
            <a:extLst>
              <a:ext uri="{FF2B5EF4-FFF2-40B4-BE49-F238E27FC236}">
                <a16:creationId xmlns:a16="http://schemas.microsoft.com/office/drawing/2014/main" id="{D8E2008F-6CC2-4723-84C6-B790A95B964B}"/>
              </a:ext>
            </a:extLst>
          </p:cNvPr>
          <p:cNvSpPr/>
          <p:nvPr/>
        </p:nvSpPr>
        <p:spPr>
          <a:xfrm>
            <a:off x="355600"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93663">
              <a:defRPr/>
            </a:pPr>
            <a:r>
              <a:rPr lang="en-GB" sz="1600" b="1" dirty="0">
                <a:solidFill>
                  <a:schemeClr val="bg2">
                    <a:lumMod val="10000"/>
                  </a:schemeClr>
                </a:solidFill>
                <a:latin typeface="BPreplay" panose="02000503000000020004" pitchFamily="50" charset="0"/>
              </a:rPr>
              <a:t>Maths Paper 1: Arithmetic</a:t>
            </a:r>
          </a:p>
        </p:txBody>
      </p:sp>
      <p:sp>
        <p:nvSpPr>
          <p:cNvPr id="11" name="Oval 10">
            <a:hlinkClick r:id="" action="ppaction://hlinkshowjump?jump=nextslide"/>
            <a:extLst>
              <a:ext uri="{FF2B5EF4-FFF2-40B4-BE49-F238E27FC236}">
                <a16:creationId xmlns:a16="http://schemas.microsoft.com/office/drawing/2014/main" id="{94205839-2350-46E4-8FEC-E82C896ADE0E}"/>
              </a:ext>
            </a:extLst>
          </p:cNvPr>
          <p:cNvSpPr/>
          <p:nvPr/>
        </p:nvSpPr>
        <p:spPr>
          <a:xfrm>
            <a:off x="8226425" y="5930900"/>
            <a:ext cx="755650" cy="757238"/>
          </a:xfrm>
          <a:prstGeom prst="ellipse">
            <a:avLst/>
          </a:prstGeom>
          <a:solidFill>
            <a:srgbClr val="E3419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next page</a:t>
            </a:r>
          </a:p>
        </p:txBody>
      </p:sp>
      <p:pic>
        <p:nvPicPr>
          <p:cNvPr id="11270" name="Picture 11">
            <a:extLst>
              <a:ext uri="{FF2B5EF4-FFF2-40B4-BE49-F238E27FC236}">
                <a16:creationId xmlns:a16="http://schemas.microsoft.com/office/drawing/2014/main" id="{47259436-C335-4FF4-B1EF-387FFED493C5}"/>
              </a:ext>
            </a:extLst>
          </p:cNvPr>
          <p:cNvPicPr>
            <a:picLocks noChangeAspect="1"/>
          </p:cNvPicPr>
          <p:nvPr/>
        </p:nvPicPr>
        <p:blipFill rotWithShape="1">
          <a:blip r:embed="rId2">
            <a:extLst>
              <a:ext uri="{28A0092B-C50C-407E-A947-70E740481C1C}">
                <a14:useLocalDpi xmlns:a14="http://schemas.microsoft.com/office/drawing/2010/main" val="0"/>
              </a:ext>
            </a:extLst>
          </a:blip>
          <a:srcRect l="11172" r="8966"/>
          <a:stretch/>
        </p:blipFill>
        <p:spPr bwMode="auto">
          <a:xfrm>
            <a:off x="3480179" y="1344859"/>
            <a:ext cx="4121623" cy="5159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8A0D2E0-D789-48D1-A901-E7F5B0D2984F}"/>
              </a:ext>
            </a:extLst>
          </p:cNvPr>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267" name="Rectangle 3">
            <a:extLst>
              <a:ext uri="{FF2B5EF4-FFF2-40B4-BE49-F238E27FC236}">
                <a16:creationId xmlns:a16="http://schemas.microsoft.com/office/drawing/2014/main" id="{8E2FFAD5-BDB6-4B51-8D33-5494AFDD7345}"/>
              </a:ext>
            </a:extLst>
          </p:cNvPr>
          <p:cNvSpPr>
            <a:spLocks noChangeArrowheads="1"/>
          </p:cNvSpPr>
          <p:nvPr/>
        </p:nvSpPr>
        <p:spPr bwMode="auto">
          <a:xfrm>
            <a:off x="407988" y="427038"/>
            <a:ext cx="3568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200" b="1">
                <a:solidFill>
                  <a:schemeClr val="bg1"/>
                </a:solidFill>
                <a:latin typeface="BPreplay" pitchFamily="50" charset="0"/>
              </a:rPr>
              <a:t>Sample Questions</a:t>
            </a:r>
          </a:p>
        </p:txBody>
      </p:sp>
      <p:sp>
        <p:nvSpPr>
          <p:cNvPr id="10" name="Rectangle 9">
            <a:extLst>
              <a:ext uri="{FF2B5EF4-FFF2-40B4-BE49-F238E27FC236}">
                <a16:creationId xmlns:a16="http://schemas.microsoft.com/office/drawing/2014/main" id="{D8E2008F-6CC2-4723-84C6-B790A95B964B}"/>
              </a:ext>
            </a:extLst>
          </p:cNvPr>
          <p:cNvSpPr/>
          <p:nvPr/>
        </p:nvSpPr>
        <p:spPr>
          <a:xfrm>
            <a:off x="355600"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93663">
              <a:defRPr/>
            </a:pPr>
            <a:r>
              <a:rPr lang="en-GB" sz="1600" b="1" dirty="0">
                <a:solidFill>
                  <a:schemeClr val="bg2">
                    <a:lumMod val="10000"/>
                  </a:schemeClr>
                </a:solidFill>
                <a:latin typeface="BPreplay" panose="02000503000000020004" pitchFamily="50" charset="0"/>
              </a:rPr>
              <a:t>Maths Paper 1: Arithmetic</a:t>
            </a:r>
          </a:p>
        </p:txBody>
      </p:sp>
      <p:sp>
        <p:nvSpPr>
          <p:cNvPr id="11" name="Oval 10">
            <a:hlinkClick r:id="" action="ppaction://hlinkshowjump?jump=nextslide"/>
            <a:extLst>
              <a:ext uri="{FF2B5EF4-FFF2-40B4-BE49-F238E27FC236}">
                <a16:creationId xmlns:a16="http://schemas.microsoft.com/office/drawing/2014/main" id="{94205839-2350-46E4-8FEC-E82C896ADE0E}"/>
              </a:ext>
            </a:extLst>
          </p:cNvPr>
          <p:cNvSpPr/>
          <p:nvPr/>
        </p:nvSpPr>
        <p:spPr>
          <a:xfrm>
            <a:off x="8226425" y="5930900"/>
            <a:ext cx="755650" cy="757238"/>
          </a:xfrm>
          <a:prstGeom prst="ellipse">
            <a:avLst/>
          </a:prstGeom>
          <a:solidFill>
            <a:srgbClr val="E3419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next page</a:t>
            </a:r>
          </a:p>
        </p:txBody>
      </p:sp>
      <p:pic>
        <p:nvPicPr>
          <p:cNvPr id="3" name="Picture 2">
            <a:extLst>
              <a:ext uri="{FF2B5EF4-FFF2-40B4-BE49-F238E27FC236}">
                <a16:creationId xmlns:a16="http://schemas.microsoft.com/office/drawing/2014/main" id="{EEC0CED6-49D7-4F30-B573-B30C19B64D10}"/>
              </a:ext>
            </a:extLst>
          </p:cNvPr>
          <p:cNvPicPr>
            <a:picLocks noChangeAspect="1"/>
          </p:cNvPicPr>
          <p:nvPr/>
        </p:nvPicPr>
        <p:blipFill>
          <a:blip r:embed="rId2"/>
          <a:stretch>
            <a:fillRect/>
          </a:stretch>
        </p:blipFill>
        <p:spPr>
          <a:xfrm>
            <a:off x="3235366" y="1168100"/>
            <a:ext cx="3970651" cy="5335887"/>
          </a:xfrm>
          <a:prstGeom prst="rect">
            <a:avLst/>
          </a:prstGeom>
        </p:spPr>
      </p:pic>
    </p:spTree>
    <p:extLst>
      <p:ext uri="{BB962C8B-B14F-4D97-AF65-F5344CB8AC3E}">
        <p14:creationId xmlns:p14="http://schemas.microsoft.com/office/powerpoint/2010/main" val="21272509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8F3F0B3-E1AD-4188-9C94-9D19B9E09BAD}"/>
              </a:ext>
            </a:extLst>
          </p:cNvPr>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2291" name="Rectangle 3">
            <a:extLst>
              <a:ext uri="{FF2B5EF4-FFF2-40B4-BE49-F238E27FC236}">
                <a16:creationId xmlns:a16="http://schemas.microsoft.com/office/drawing/2014/main" id="{13CA7DD1-B76A-42D8-A9BD-64B2AABC72EE}"/>
              </a:ext>
            </a:extLst>
          </p:cNvPr>
          <p:cNvSpPr>
            <a:spLocks noChangeArrowheads="1"/>
          </p:cNvSpPr>
          <p:nvPr/>
        </p:nvSpPr>
        <p:spPr bwMode="auto">
          <a:xfrm>
            <a:off x="407988" y="427038"/>
            <a:ext cx="3568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200" b="1">
                <a:solidFill>
                  <a:schemeClr val="bg1"/>
                </a:solidFill>
                <a:latin typeface="BPreplay" pitchFamily="50" charset="0"/>
              </a:rPr>
              <a:t>Sample Questions</a:t>
            </a:r>
          </a:p>
        </p:txBody>
      </p:sp>
      <p:sp>
        <p:nvSpPr>
          <p:cNvPr id="10" name="Rectangle 9">
            <a:extLst>
              <a:ext uri="{FF2B5EF4-FFF2-40B4-BE49-F238E27FC236}">
                <a16:creationId xmlns:a16="http://schemas.microsoft.com/office/drawing/2014/main" id="{431C26D3-9A7A-41E6-94E4-7DBFB289EA82}"/>
              </a:ext>
            </a:extLst>
          </p:cNvPr>
          <p:cNvSpPr/>
          <p:nvPr/>
        </p:nvSpPr>
        <p:spPr>
          <a:xfrm>
            <a:off x="357188"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93663">
              <a:defRPr/>
            </a:pPr>
            <a:r>
              <a:rPr lang="en-GB" sz="1600" b="1" dirty="0">
                <a:solidFill>
                  <a:schemeClr val="bg2">
                    <a:lumMod val="10000"/>
                  </a:schemeClr>
                </a:solidFill>
                <a:latin typeface="BPreplay" panose="02000503000000020004" pitchFamily="50" charset="0"/>
              </a:rPr>
              <a:t>Maths Paper 2: Reasoning</a:t>
            </a:r>
          </a:p>
        </p:txBody>
      </p:sp>
      <p:sp>
        <p:nvSpPr>
          <p:cNvPr id="11" name="Oval 10">
            <a:hlinkClick r:id="" action="ppaction://hlinkshowjump?jump=nextslide"/>
            <a:extLst>
              <a:ext uri="{FF2B5EF4-FFF2-40B4-BE49-F238E27FC236}">
                <a16:creationId xmlns:a16="http://schemas.microsoft.com/office/drawing/2014/main" id="{06C56D41-1E6A-408A-B732-DF2D85ECA7D0}"/>
              </a:ext>
            </a:extLst>
          </p:cNvPr>
          <p:cNvSpPr/>
          <p:nvPr/>
        </p:nvSpPr>
        <p:spPr>
          <a:xfrm>
            <a:off x="8226425" y="5930900"/>
            <a:ext cx="755650" cy="757238"/>
          </a:xfrm>
          <a:prstGeom prst="ellipse">
            <a:avLst/>
          </a:prstGeom>
          <a:solidFill>
            <a:srgbClr val="E3419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next page</a:t>
            </a:r>
          </a:p>
        </p:txBody>
      </p:sp>
      <p:pic>
        <p:nvPicPr>
          <p:cNvPr id="12294" name="Picture 15">
            <a:extLst>
              <a:ext uri="{FF2B5EF4-FFF2-40B4-BE49-F238E27FC236}">
                <a16:creationId xmlns:a16="http://schemas.microsoft.com/office/drawing/2014/main" id="{8687F02F-74EC-4C88-8D12-A220B8B24A92}"/>
              </a:ext>
            </a:extLst>
          </p:cNvPr>
          <p:cNvPicPr>
            <a:picLocks noChangeAspect="1"/>
          </p:cNvPicPr>
          <p:nvPr/>
        </p:nvPicPr>
        <p:blipFill rotWithShape="1">
          <a:blip r:embed="rId2">
            <a:extLst>
              <a:ext uri="{28A0092B-C50C-407E-A947-70E740481C1C}">
                <a14:useLocalDpi xmlns:a14="http://schemas.microsoft.com/office/drawing/2010/main" val="0"/>
              </a:ext>
            </a:extLst>
          </a:blip>
          <a:srcRect l="19334" t="3913" r="14135"/>
          <a:stretch/>
        </p:blipFill>
        <p:spPr bwMode="auto">
          <a:xfrm>
            <a:off x="3183874" y="1069975"/>
            <a:ext cx="3930555" cy="567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8F3F0B3-E1AD-4188-9C94-9D19B9E09BAD}"/>
              </a:ext>
            </a:extLst>
          </p:cNvPr>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2291" name="Rectangle 3">
            <a:extLst>
              <a:ext uri="{FF2B5EF4-FFF2-40B4-BE49-F238E27FC236}">
                <a16:creationId xmlns:a16="http://schemas.microsoft.com/office/drawing/2014/main" id="{13CA7DD1-B76A-42D8-A9BD-64B2AABC72EE}"/>
              </a:ext>
            </a:extLst>
          </p:cNvPr>
          <p:cNvSpPr>
            <a:spLocks noChangeArrowheads="1"/>
          </p:cNvSpPr>
          <p:nvPr/>
        </p:nvSpPr>
        <p:spPr bwMode="auto">
          <a:xfrm>
            <a:off x="407988" y="427038"/>
            <a:ext cx="3568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200" b="1">
                <a:solidFill>
                  <a:schemeClr val="bg1"/>
                </a:solidFill>
                <a:latin typeface="BPreplay" pitchFamily="50" charset="0"/>
              </a:rPr>
              <a:t>Sample Questions</a:t>
            </a:r>
          </a:p>
        </p:txBody>
      </p:sp>
      <p:sp>
        <p:nvSpPr>
          <p:cNvPr id="10" name="Rectangle 9">
            <a:extLst>
              <a:ext uri="{FF2B5EF4-FFF2-40B4-BE49-F238E27FC236}">
                <a16:creationId xmlns:a16="http://schemas.microsoft.com/office/drawing/2014/main" id="{431C26D3-9A7A-41E6-94E4-7DBFB289EA82}"/>
              </a:ext>
            </a:extLst>
          </p:cNvPr>
          <p:cNvSpPr/>
          <p:nvPr/>
        </p:nvSpPr>
        <p:spPr>
          <a:xfrm>
            <a:off x="357188"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93663">
              <a:defRPr/>
            </a:pPr>
            <a:r>
              <a:rPr lang="en-GB" sz="1600" b="1" dirty="0">
                <a:solidFill>
                  <a:schemeClr val="bg2">
                    <a:lumMod val="10000"/>
                  </a:schemeClr>
                </a:solidFill>
                <a:latin typeface="BPreplay" panose="02000503000000020004" pitchFamily="50" charset="0"/>
              </a:rPr>
              <a:t>Maths Paper 2: Reasoning</a:t>
            </a:r>
          </a:p>
        </p:txBody>
      </p:sp>
      <p:sp>
        <p:nvSpPr>
          <p:cNvPr id="11" name="Oval 10">
            <a:hlinkClick r:id="" action="ppaction://hlinkshowjump?jump=nextslide"/>
            <a:extLst>
              <a:ext uri="{FF2B5EF4-FFF2-40B4-BE49-F238E27FC236}">
                <a16:creationId xmlns:a16="http://schemas.microsoft.com/office/drawing/2014/main" id="{06C56D41-1E6A-408A-B732-DF2D85ECA7D0}"/>
              </a:ext>
            </a:extLst>
          </p:cNvPr>
          <p:cNvSpPr/>
          <p:nvPr/>
        </p:nvSpPr>
        <p:spPr>
          <a:xfrm>
            <a:off x="8226425" y="5930900"/>
            <a:ext cx="755650" cy="757238"/>
          </a:xfrm>
          <a:prstGeom prst="ellipse">
            <a:avLst/>
          </a:prstGeom>
          <a:solidFill>
            <a:srgbClr val="E3419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next page</a:t>
            </a:r>
          </a:p>
        </p:txBody>
      </p:sp>
      <p:pic>
        <p:nvPicPr>
          <p:cNvPr id="3" name="Picture 2">
            <a:extLst>
              <a:ext uri="{FF2B5EF4-FFF2-40B4-BE49-F238E27FC236}">
                <a16:creationId xmlns:a16="http://schemas.microsoft.com/office/drawing/2014/main" id="{44F001DB-B0FE-4996-B571-449F0A554C8C}"/>
              </a:ext>
            </a:extLst>
          </p:cNvPr>
          <p:cNvPicPr>
            <a:picLocks noChangeAspect="1"/>
          </p:cNvPicPr>
          <p:nvPr/>
        </p:nvPicPr>
        <p:blipFill>
          <a:blip r:embed="rId2"/>
          <a:stretch>
            <a:fillRect/>
          </a:stretch>
        </p:blipFill>
        <p:spPr>
          <a:xfrm>
            <a:off x="3333944" y="1333543"/>
            <a:ext cx="4169145" cy="5076100"/>
          </a:xfrm>
          <a:prstGeom prst="rect">
            <a:avLst/>
          </a:prstGeom>
        </p:spPr>
      </p:pic>
    </p:spTree>
    <p:extLst>
      <p:ext uri="{BB962C8B-B14F-4D97-AF65-F5344CB8AC3E}">
        <p14:creationId xmlns:p14="http://schemas.microsoft.com/office/powerpoint/2010/main" val="34321638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BF39CFA-3244-4AFC-A69F-478DF0649C4F}"/>
              </a:ext>
            </a:extLst>
          </p:cNvPr>
          <p:cNvSpPr/>
          <p:nvPr/>
        </p:nvSpPr>
        <p:spPr>
          <a:xfrm>
            <a:off x="354013" y="1168400"/>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182562">
              <a:defRPr/>
            </a:pPr>
            <a:r>
              <a:rPr lang="en-GB" sz="1600" dirty="0">
                <a:solidFill>
                  <a:schemeClr val="bg2">
                    <a:lumMod val="10000"/>
                  </a:schemeClr>
                </a:solidFill>
                <a:latin typeface="BPreplay" panose="02000503000000020004" pitchFamily="50" charset="0"/>
              </a:rPr>
              <a:t>The Reading Test consists of two separate papers:</a:t>
            </a:r>
          </a:p>
          <a:p>
            <a:pPr marL="182562">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Paper 1 – Contains a selection of texts totalling between 400 and 700 words with questions about the text.</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Paper 2 – Contains a reading booklet of a selection of passages totalling 800 to 1100 words. Children will write their answers to questions about the passage in a separate booklet. </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Each paper is worth 50% of the marks and should take approximately 30 minutes to complete, although the children are not being assessed at working at speed so will not be strictly timed. </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The texts will cover a range of poetry, fiction and non-fiction.</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Questions are designed to assess the comprehension and understanding of a child’s reading.</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Some questions are multiple choice or selected response, others require</a:t>
            </a:r>
          </a:p>
          <a:p>
            <a:pPr marL="355600">
              <a:defRPr/>
            </a:pPr>
            <a:r>
              <a:rPr lang="en-GB" sz="1600" dirty="0">
                <a:solidFill>
                  <a:schemeClr val="bg2">
                    <a:lumMod val="10000"/>
                  </a:schemeClr>
                </a:solidFill>
                <a:latin typeface="BPreplay" panose="02000503000000020004" pitchFamily="50" charset="0"/>
              </a:rPr>
              <a:t>short answers and some require an extended response or explanation.</a:t>
            </a:r>
          </a:p>
        </p:txBody>
      </p:sp>
      <p:sp>
        <p:nvSpPr>
          <p:cNvPr id="9" name="Rectangle 8">
            <a:extLst>
              <a:ext uri="{FF2B5EF4-FFF2-40B4-BE49-F238E27FC236}">
                <a16:creationId xmlns:a16="http://schemas.microsoft.com/office/drawing/2014/main" id="{B6DD4571-0994-4601-91F6-E9A9C1DED318}"/>
              </a:ext>
            </a:extLst>
          </p:cNvPr>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172" name="Rectangle 3">
            <a:extLst>
              <a:ext uri="{FF2B5EF4-FFF2-40B4-BE49-F238E27FC236}">
                <a16:creationId xmlns:a16="http://schemas.microsoft.com/office/drawing/2014/main" id="{660DB3F0-AE46-40CB-A3D4-87DE53459A76}"/>
              </a:ext>
            </a:extLst>
          </p:cNvPr>
          <p:cNvSpPr>
            <a:spLocks noChangeArrowheads="1"/>
          </p:cNvSpPr>
          <p:nvPr/>
        </p:nvSpPr>
        <p:spPr bwMode="auto">
          <a:xfrm>
            <a:off x="407988" y="401638"/>
            <a:ext cx="761990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b="1" dirty="0">
                <a:solidFill>
                  <a:schemeClr val="bg1"/>
                </a:solidFill>
                <a:latin typeface="BPreplay" pitchFamily="50" charset="0"/>
              </a:rPr>
              <a:t>Grammar, Punctuation and Spelling</a:t>
            </a:r>
          </a:p>
        </p:txBody>
      </p:sp>
      <p:sp>
        <p:nvSpPr>
          <p:cNvPr id="4" name="see all button">
            <a:extLst>
              <a:ext uri="{FF2B5EF4-FFF2-40B4-BE49-F238E27FC236}">
                <a16:creationId xmlns:a16="http://schemas.microsoft.com/office/drawing/2014/main" id="{171963E0-01A2-4402-A116-59ACB8911FB2}"/>
              </a:ext>
            </a:extLst>
          </p:cNvPr>
          <p:cNvSpPr/>
          <p:nvPr/>
        </p:nvSpPr>
        <p:spPr>
          <a:xfrm>
            <a:off x="8226425" y="168275"/>
            <a:ext cx="755650" cy="757238"/>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rgbClr val="A2DD61"/>
                </a:solidFill>
                <a:latin typeface="BPreplay" panose="02000503000000020004" pitchFamily="50" charset="0"/>
              </a:rPr>
              <a:t>click to see all text</a:t>
            </a:r>
          </a:p>
        </p:txBody>
      </p:sp>
      <p:sp>
        <p:nvSpPr>
          <p:cNvPr id="11" name="Rectangle 10">
            <a:extLst>
              <a:ext uri="{FF2B5EF4-FFF2-40B4-BE49-F238E27FC236}">
                <a16:creationId xmlns:a16="http://schemas.microsoft.com/office/drawing/2014/main" id="{83E786FA-BB1D-4A37-A081-7A36CB26BECA}"/>
              </a:ext>
            </a:extLst>
          </p:cNvPr>
          <p:cNvSpPr/>
          <p:nvPr/>
        </p:nvSpPr>
        <p:spPr>
          <a:xfrm>
            <a:off x="352425" y="1163638"/>
            <a:ext cx="8429625" cy="5329237"/>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182562">
              <a:defRPr/>
            </a:pPr>
            <a:r>
              <a:rPr lang="en-GB" dirty="0">
                <a:solidFill>
                  <a:schemeClr val="bg2">
                    <a:lumMod val="10000"/>
                  </a:schemeClr>
                </a:solidFill>
                <a:latin typeface="Arial" panose="020B0604020202020204" pitchFamily="34" charset="0"/>
                <a:cs typeface="Arial" panose="020B0604020202020204" pitchFamily="34" charset="0"/>
              </a:rPr>
              <a:t>This consists of two separate papers:</a:t>
            </a:r>
          </a:p>
          <a:p>
            <a:pPr marL="182562">
              <a:defRPr/>
            </a:pPr>
            <a:endParaRPr lang="en-GB" dirty="0">
              <a:solidFill>
                <a:schemeClr val="bg2">
                  <a:lumMod val="10000"/>
                </a:schemeClr>
              </a:solidFill>
              <a:latin typeface="Arial" panose="020B0604020202020204" pitchFamily="34" charset="0"/>
              <a:cs typeface="Arial" panose="020B0604020202020204" pitchFamily="34" charset="0"/>
            </a:endParaRPr>
          </a:p>
          <a:p>
            <a:pPr marL="182562">
              <a:defRPr/>
            </a:pPr>
            <a:r>
              <a:rPr lang="en-GB" dirty="0">
                <a:solidFill>
                  <a:schemeClr val="bg2">
                    <a:lumMod val="10000"/>
                  </a:schemeClr>
                </a:solidFill>
                <a:latin typeface="Arial" panose="020B0604020202020204" pitchFamily="34" charset="0"/>
                <a:cs typeface="Arial" panose="020B0604020202020204" pitchFamily="34" charset="0"/>
              </a:rPr>
              <a:t>Paper 1 tests 20 spellings.</a:t>
            </a:r>
          </a:p>
          <a:p>
            <a:pPr marL="182562">
              <a:defRPr/>
            </a:pPr>
            <a:r>
              <a:rPr lang="en-GB" dirty="0">
                <a:solidFill>
                  <a:schemeClr val="bg2">
                    <a:lumMod val="10000"/>
                  </a:schemeClr>
                </a:solidFill>
                <a:latin typeface="Arial" panose="020B0604020202020204" pitchFamily="34" charset="0"/>
                <a:cs typeface="Arial" panose="020B0604020202020204" pitchFamily="34" charset="0"/>
              </a:rPr>
              <a:t>Words are read out for children to write in a blank space within a given sentence.  Each word is read out, then repeated within the sentence.</a:t>
            </a:r>
          </a:p>
          <a:p>
            <a:pPr marL="182562">
              <a:defRPr/>
            </a:pPr>
            <a:r>
              <a:rPr lang="en-GB" dirty="0">
                <a:solidFill>
                  <a:schemeClr val="bg2">
                    <a:lumMod val="10000"/>
                  </a:schemeClr>
                </a:solidFill>
                <a:latin typeface="Arial" panose="020B0604020202020204" pitchFamily="34" charset="0"/>
                <a:cs typeface="Arial" panose="020B0604020202020204" pitchFamily="34" charset="0"/>
              </a:rPr>
              <a:t>The test should last approximately 15 minutes but is not strictly timed.</a:t>
            </a:r>
          </a:p>
          <a:p>
            <a:pPr marL="182562">
              <a:defRPr/>
            </a:pPr>
            <a:endParaRPr lang="en-GB" dirty="0">
              <a:solidFill>
                <a:schemeClr val="bg2">
                  <a:lumMod val="10000"/>
                </a:schemeClr>
              </a:solidFill>
              <a:latin typeface="Arial" panose="020B0604020202020204" pitchFamily="34" charset="0"/>
              <a:cs typeface="Arial" panose="020B0604020202020204" pitchFamily="34" charset="0"/>
            </a:endParaRPr>
          </a:p>
          <a:p>
            <a:pPr marL="182562">
              <a:defRPr/>
            </a:pPr>
            <a:r>
              <a:rPr lang="en-GB" dirty="0">
                <a:solidFill>
                  <a:schemeClr val="bg2">
                    <a:lumMod val="10000"/>
                  </a:schemeClr>
                </a:solidFill>
                <a:latin typeface="Arial" panose="020B0604020202020204" pitchFamily="34" charset="0"/>
                <a:cs typeface="Arial" panose="020B0604020202020204" pitchFamily="34" charset="0"/>
              </a:rPr>
              <a:t>Paper 2 tests grammar and punctuation.</a:t>
            </a:r>
          </a:p>
          <a:p>
            <a:pPr marL="182562">
              <a:defRPr/>
            </a:pPr>
            <a:r>
              <a:rPr lang="en-GB" dirty="0">
                <a:solidFill>
                  <a:schemeClr val="bg2">
                    <a:lumMod val="10000"/>
                  </a:schemeClr>
                </a:solidFill>
                <a:latin typeface="Arial" panose="020B0604020202020204" pitchFamily="34" charset="0"/>
                <a:cs typeface="Arial" panose="020B0604020202020204" pitchFamily="34" charset="0"/>
              </a:rPr>
              <a:t>The test should take approximately 20 minutes but again is not strictly timed.</a:t>
            </a:r>
          </a:p>
          <a:p>
            <a:pPr marL="182562">
              <a:defRPr/>
            </a:pPr>
            <a:endParaRPr lang="en-GB" dirty="0">
              <a:solidFill>
                <a:schemeClr val="bg2">
                  <a:lumMod val="10000"/>
                </a:schemeClr>
              </a:solidFill>
              <a:latin typeface="Arial" panose="020B0604020202020204" pitchFamily="34" charset="0"/>
              <a:cs typeface="Arial" panose="020B0604020202020204" pitchFamily="34" charset="0"/>
            </a:endParaRPr>
          </a:p>
          <a:p>
            <a:pPr marL="182562">
              <a:defRPr/>
            </a:pPr>
            <a:r>
              <a:rPr lang="en-GB" dirty="0">
                <a:solidFill>
                  <a:schemeClr val="bg2">
                    <a:lumMod val="10000"/>
                  </a:schemeClr>
                </a:solidFill>
                <a:latin typeface="Arial" panose="020B0604020202020204" pitchFamily="34" charset="0"/>
                <a:cs typeface="Arial" panose="020B0604020202020204" pitchFamily="34" charset="0"/>
              </a:rPr>
              <a:t>Children will need to have knowledge of sentence punctuation</a:t>
            </a:r>
          </a:p>
          <a:p>
            <a:pPr marL="468312" indent="-285750">
              <a:buFont typeface="Arial" panose="020B0604020202020204" pitchFamily="34" charset="0"/>
              <a:buChar char="•"/>
              <a:defRPr/>
            </a:pPr>
            <a:r>
              <a:rPr lang="en-GB" dirty="0">
                <a:solidFill>
                  <a:schemeClr val="bg2">
                    <a:lumMod val="10000"/>
                  </a:schemeClr>
                </a:solidFill>
                <a:latin typeface="Arial" panose="020B0604020202020204" pitchFamily="34" charset="0"/>
                <a:cs typeface="Arial" panose="020B0604020202020204" pitchFamily="34" charset="0"/>
              </a:rPr>
              <a:t> . ! ? , ‘ ABC  </a:t>
            </a:r>
          </a:p>
          <a:p>
            <a:pPr marL="468312" indent="-285750">
              <a:buFont typeface="Arial" panose="020B0604020202020204" pitchFamily="34" charset="0"/>
              <a:buChar char="•"/>
              <a:defRPr/>
            </a:pPr>
            <a:r>
              <a:rPr lang="en-GB" dirty="0">
                <a:solidFill>
                  <a:schemeClr val="bg2">
                    <a:lumMod val="10000"/>
                  </a:schemeClr>
                </a:solidFill>
                <a:latin typeface="Arial" panose="020B0604020202020204" pitchFamily="34" charset="0"/>
                <a:cs typeface="Arial" panose="020B0604020202020204" pitchFamily="34" charset="0"/>
              </a:rPr>
              <a:t>word types (nouns, verbs, adverbs and adjectives), </a:t>
            </a:r>
          </a:p>
          <a:p>
            <a:pPr marL="468312" indent="-285750">
              <a:buFont typeface="Arial" panose="020B0604020202020204" pitchFamily="34" charset="0"/>
              <a:buChar char="•"/>
              <a:defRPr/>
            </a:pPr>
            <a:r>
              <a:rPr lang="en-GB" dirty="0">
                <a:solidFill>
                  <a:schemeClr val="bg2">
                    <a:lumMod val="10000"/>
                  </a:schemeClr>
                </a:solidFill>
                <a:latin typeface="Arial" panose="020B0604020202020204" pitchFamily="34" charset="0"/>
                <a:cs typeface="Arial" panose="020B0604020202020204" pitchFamily="34" charset="0"/>
              </a:rPr>
              <a:t>sentence types (command, statement, question, exclamation)</a:t>
            </a:r>
          </a:p>
          <a:p>
            <a:pPr marL="468312" indent="-285750">
              <a:buFont typeface="Arial" panose="020B0604020202020204" pitchFamily="34" charset="0"/>
              <a:buChar char="•"/>
              <a:defRPr/>
            </a:pPr>
            <a:r>
              <a:rPr lang="en-GB" dirty="0">
                <a:solidFill>
                  <a:schemeClr val="bg2">
                    <a:lumMod val="10000"/>
                  </a:schemeClr>
                </a:solidFill>
                <a:latin typeface="Arial" panose="020B0604020202020204" pitchFamily="34" charset="0"/>
                <a:cs typeface="Arial" panose="020B0604020202020204" pitchFamily="34" charset="0"/>
              </a:rPr>
              <a:t>Conjunctions</a:t>
            </a:r>
          </a:p>
          <a:p>
            <a:pPr marL="468312" indent="-285750">
              <a:buFont typeface="Arial" panose="020B0604020202020204" pitchFamily="34" charset="0"/>
              <a:buChar char="•"/>
              <a:defRPr/>
            </a:pPr>
            <a:r>
              <a:rPr lang="en-GB" dirty="0">
                <a:solidFill>
                  <a:schemeClr val="bg2">
                    <a:lumMod val="10000"/>
                  </a:schemeClr>
                </a:solidFill>
                <a:latin typeface="Arial" panose="020B0604020202020204" pitchFamily="34" charset="0"/>
                <a:cs typeface="Arial" panose="020B0604020202020204" pitchFamily="34" charset="0"/>
              </a:rPr>
              <a:t>Tense</a:t>
            </a:r>
          </a:p>
          <a:p>
            <a:pPr marL="468312" indent="-285750">
              <a:buFont typeface="Arial" panose="020B0604020202020204" pitchFamily="34" charset="0"/>
              <a:buChar char="•"/>
              <a:defRPr/>
            </a:pPr>
            <a:r>
              <a:rPr lang="en-GB" dirty="0">
                <a:solidFill>
                  <a:schemeClr val="bg2">
                    <a:lumMod val="10000"/>
                  </a:schemeClr>
                </a:solidFill>
                <a:latin typeface="Arial" panose="020B0604020202020204" pitchFamily="34" charset="0"/>
                <a:cs typeface="Arial" panose="020B0604020202020204" pitchFamily="34" charset="0"/>
              </a:rPr>
              <a:t>Vocabulary including prefixes and suffixes</a:t>
            </a:r>
          </a:p>
          <a:p>
            <a:pPr marL="182562">
              <a:defRPr/>
            </a:pPr>
            <a:endParaRPr lang="en-GB" dirty="0">
              <a:solidFill>
                <a:schemeClr val="bg2">
                  <a:lumMod val="10000"/>
                </a:schemeClr>
              </a:solidFill>
              <a:latin typeface="Arial" panose="020B0604020202020204" pitchFamily="34" charset="0"/>
              <a:cs typeface="Arial" panose="020B0604020202020204" pitchFamily="34" charset="0"/>
            </a:endParaRPr>
          </a:p>
          <a:p>
            <a:pPr marL="182562">
              <a:defRPr/>
            </a:pPr>
            <a:endParaRPr lang="en-GB" dirty="0">
              <a:solidFill>
                <a:schemeClr val="bg2">
                  <a:lumMod val="10000"/>
                </a:schemeClr>
              </a:solidFill>
              <a:latin typeface="Arial" panose="020B0604020202020204" pitchFamily="34" charset="0"/>
              <a:cs typeface="Arial" panose="020B0604020202020204" pitchFamily="34" charset="0"/>
            </a:endParaRPr>
          </a:p>
          <a:p>
            <a:pPr marL="182562">
              <a:defRPr/>
            </a:pPr>
            <a:endParaRPr lang="en-GB" dirty="0">
              <a:solidFill>
                <a:schemeClr val="bg2">
                  <a:lumMod val="10000"/>
                </a:schemeClr>
              </a:solidFill>
              <a:latin typeface="Arial" panose="020B0604020202020204" pitchFamily="34" charset="0"/>
              <a:cs typeface="Arial" panose="020B0604020202020204" pitchFamily="34" charset="0"/>
            </a:endParaRPr>
          </a:p>
          <a:p>
            <a:pPr marL="182562">
              <a:defRPr/>
            </a:pPr>
            <a:endParaRPr lang="en-GB" sz="1600" dirty="0">
              <a:solidFill>
                <a:schemeClr val="bg2">
                  <a:lumMod val="10000"/>
                </a:schemeClr>
              </a:solidFill>
              <a:latin typeface="BPreplay" panose="02000503000000020004" pitchFamily="50" charset="0"/>
            </a:endParaRPr>
          </a:p>
        </p:txBody>
      </p:sp>
      <p:sp>
        <p:nvSpPr>
          <p:cNvPr id="10" name="Oval 9">
            <a:hlinkClick r:id="" action="ppaction://hlinkshowjump?jump=nextslide"/>
            <a:extLst>
              <a:ext uri="{FF2B5EF4-FFF2-40B4-BE49-F238E27FC236}">
                <a16:creationId xmlns:a16="http://schemas.microsoft.com/office/drawing/2014/main" id="{646629D2-B845-4EC5-B144-696D5DA512DD}"/>
              </a:ext>
            </a:extLst>
          </p:cNvPr>
          <p:cNvSpPr/>
          <p:nvPr/>
        </p:nvSpPr>
        <p:spPr>
          <a:xfrm>
            <a:off x="8226425" y="5930900"/>
            <a:ext cx="755650" cy="757238"/>
          </a:xfrm>
          <a:prstGeom prst="ellipse">
            <a:avLst/>
          </a:prstGeom>
          <a:solidFill>
            <a:srgbClr val="A2DD6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next page</a:t>
            </a:r>
          </a:p>
        </p:txBody>
      </p:sp>
    </p:spTree>
    <p:extLst>
      <p:ext uri="{BB962C8B-B14F-4D97-AF65-F5344CB8AC3E}">
        <p14:creationId xmlns:p14="http://schemas.microsoft.com/office/powerpoint/2010/main" val="8845885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4"/>
                    </p:tgtEl>
                  </p:cond>
                </p:stCondLst>
                <p:endSync evt="end" delay="0">
                  <p:rtn val="all"/>
                </p:endSync>
                <p:childTnLst>
                  <p:par>
                    <p:cTn id="34" fill="hold" nodeType="clickPar">
                      <p:stCondLst>
                        <p:cond delay="0"/>
                      </p:stCondLst>
                      <p:childTnLst>
                        <p:par>
                          <p:cTn id="35" fill="hold" nodeType="withGroup">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childTnLst>
                                </p:cTn>
                              </p:par>
                            </p:childTnLst>
                          </p:cTn>
                        </p:par>
                      </p:childTnLst>
                    </p:cTn>
                  </p:par>
                </p:childTnLst>
              </p:cTn>
              <p:nextCondLst>
                <p:cond evt="onClick" delay="0">
                  <p:tgtEl>
                    <p:spTgt spid="4"/>
                  </p:tgtEl>
                </p:cond>
              </p:nextCondLst>
            </p:seq>
          </p:childTnLst>
        </p:cTn>
      </p:par>
    </p:tnLst>
    <p:bldLst>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BF39CFA-3244-4AFC-A69F-478DF0649C4F}"/>
              </a:ext>
            </a:extLst>
          </p:cNvPr>
          <p:cNvSpPr/>
          <p:nvPr/>
        </p:nvSpPr>
        <p:spPr>
          <a:xfrm>
            <a:off x="354013" y="1168400"/>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182562">
              <a:defRPr/>
            </a:pPr>
            <a:r>
              <a:rPr lang="en-GB" sz="1600" dirty="0">
                <a:solidFill>
                  <a:schemeClr val="bg2">
                    <a:lumMod val="10000"/>
                  </a:schemeClr>
                </a:solidFill>
                <a:latin typeface="BPreplay" panose="02000503000000020004" pitchFamily="50" charset="0"/>
              </a:rPr>
              <a:t>The Reading Test consists of two separate papers:</a:t>
            </a:r>
          </a:p>
          <a:p>
            <a:pPr marL="182562">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Paper 1 – Contains a selection of texts totalling between 400 and 700 words with questions about the text.</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Paper 2 – Contains a reading booklet of a selection of passages totalling 800 to 1100 words. Children will write their answers to questions about the passage in a separate booklet. </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Each paper is worth 50% of the marks and should take approximately 30 minutes to complete, although the children are not being assessed at working at speed so will not be strictly timed. </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The texts will cover a range of poetry, fiction and non-fiction.</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Questions are designed to assess the comprehension and understanding of a child’s reading.</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Some questions are multiple choice or selected response, others require</a:t>
            </a:r>
          </a:p>
          <a:p>
            <a:pPr marL="355600">
              <a:defRPr/>
            </a:pPr>
            <a:r>
              <a:rPr lang="en-GB" sz="1600" dirty="0">
                <a:solidFill>
                  <a:schemeClr val="bg2">
                    <a:lumMod val="10000"/>
                  </a:schemeClr>
                </a:solidFill>
                <a:latin typeface="BPreplay" panose="02000503000000020004" pitchFamily="50" charset="0"/>
              </a:rPr>
              <a:t>short answers and some require an extended response or explanation.</a:t>
            </a:r>
          </a:p>
        </p:txBody>
      </p:sp>
      <p:sp>
        <p:nvSpPr>
          <p:cNvPr id="9" name="Rectangle 8">
            <a:extLst>
              <a:ext uri="{FF2B5EF4-FFF2-40B4-BE49-F238E27FC236}">
                <a16:creationId xmlns:a16="http://schemas.microsoft.com/office/drawing/2014/main" id="{B6DD4571-0994-4601-91F6-E9A9C1DED318}"/>
              </a:ext>
            </a:extLst>
          </p:cNvPr>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172" name="Rectangle 3">
            <a:extLst>
              <a:ext uri="{FF2B5EF4-FFF2-40B4-BE49-F238E27FC236}">
                <a16:creationId xmlns:a16="http://schemas.microsoft.com/office/drawing/2014/main" id="{660DB3F0-AE46-40CB-A3D4-87DE53459A76}"/>
              </a:ext>
            </a:extLst>
          </p:cNvPr>
          <p:cNvSpPr>
            <a:spLocks noChangeArrowheads="1"/>
          </p:cNvSpPr>
          <p:nvPr/>
        </p:nvSpPr>
        <p:spPr bwMode="auto">
          <a:xfrm>
            <a:off x="407988" y="401638"/>
            <a:ext cx="761990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b="1" dirty="0">
                <a:solidFill>
                  <a:schemeClr val="bg1"/>
                </a:solidFill>
                <a:latin typeface="BPreplay" pitchFamily="50" charset="0"/>
              </a:rPr>
              <a:t>Grammar, Punctuation and Spelling</a:t>
            </a:r>
          </a:p>
        </p:txBody>
      </p:sp>
      <p:sp>
        <p:nvSpPr>
          <p:cNvPr id="4" name="see all button">
            <a:extLst>
              <a:ext uri="{FF2B5EF4-FFF2-40B4-BE49-F238E27FC236}">
                <a16:creationId xmlns:a16="http://schemas.microsoft.com/office/drawing/2014/main" id="{171963E0-01A2-4402-A116-59ACB8911FB2}"/>
              </a:ext>
            </a:extLst>
          </p:cNvPr>
          <p:cNvSpPr/>
          <p:nvPr/>
        </p:nvSpPr>
        <p:spPr>
          <a:xfrm>
            <a:off x="8226425" y="168275"/>
            <a:ext cx="755650" cy="757238"/>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rgbClr val="A2DD61"/>
                </a:solidFill>
                <a:latin typeface="BPreplay" panose="02000503000000020004" pitchFamily="50" charset="0"/>
              </a:rPr>
              <a:t>click to see all text</a:t>
            </a:r>
          </a:p>
        </p:txBody>
      </p:sp>
      <p:sp>
        <p:nvSpPr>
          <p:cNvPr id="11" name="Rectangle 10">
            <a:extLst>
              <a:ext uri="{FF2B5EF4-FFF2-40B4-BE49-F238E27FC236}">
                <a16:creationId xmlns:a16="http://schemas.microsoft.com/office/drawing/2014/main" id="{83E786FA-BB1D-4A37-A081-7A36CB26BECA}"/>
              </a:ext>
            </a:extLst>
          </p:cNvPr>
          <p:cNvSpPr/>
          <p:nvPr/>
        </p:nvSpPr>
        <p:spPr>
          <a:xfrm>
            <a:off x="352425" y="1163638"/>
            <a:ext cx="8429625" cy="5329237"/>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182562">
              <a:defRPr/>
            </a:pPr>
            <a:r>
              <a:rPr lang="en-GB" b="1" dirty="0">
                <a:solidFill>
                  <a:schemeClr val="bg2">
                    <a:lumMod val="10000"/>
                  </a:schemeClr>
                </a:solidFill>
                <a:latin typeface="Arial" panose="020B0604020202020204" pitchFamily="34" charset="0"/>
                <a:cs typeface="Arial" panose="020B0604020202020204" pitchFamily="34" charset="0"/>
              </a:rPr>
              <a:t>Grammar, Punctuation and Spelling Paper 1:Spelling</a:t>
            </a:r>
          </a:p>
          <a:p>
            <a:pPr marL="182562">
              <a:defRPr/>
            </a:pPr>
            <a:endParaRPr lang="en-GB" dirty="0">
              <a:solidFill>
                <a:schemeClr val="bg2">
                  <a:lumMod val="10000"/>
                </a:schemeClr>
              </a:solidFill>
              <a:latin typeface="Arial" panose="020B0604020202020204" pitchFamily="34" charset="0"/>
              <a:cs typeface="Arial" panose="020B0604020202020204" pitchFamily="34" charset="0"/>
            </a:endParaRPr>
          </a:p>
          <a:p>
            <a:pPr marL="182562">
              <a:defRPr/>
            </a:pPr>
            <a:endParaRPr lang="en-GB" dirty="0">
              <a:solidFill>
                <a:schemeClr val="bg2">
                  <a:lumMod val="10000"/>
                </a:schemeClr>
              </a:solidFill>
              <a:latin typeface="Arial" panose="020B0604020202020204" pitchFamily="34" charset="0"/>
              <a:cs typeface="Arial" panose="020B0604020202020204" pitchFamily="34" charset="0"/>
            </a:endParaRPr>
          </a:p>
          <a:p>
            <a:pPr marL="182562">
              <a:defRPr/>
            </a:pPr>
            <a:endParaRPr lang="en-GB" dirty="0">
              <a:solidFill>
                <a:schemeClr val="bg2">
                  <a:lumMod val="10000"/>
                </a:schemeClr>
              </a:solidFill>
              <a:latin typeface="Arial" panose="020B0604020202020204" pitchFamily="34" charset="0"/>
              <a:cs typeface="Arial" panose="020B0604020202020204" pitchFamily="34" charset="0"/>
            </a:endParaRPr>
          </a:p>
          <a:p>
            <a:pPr marL="182562">
              <a:defRPr/>
            </a:pPr>
            <a:endParaRPr lang="en-GB" sz="1600" dirty="0">
              <a:solidFill>
                <a:schemeClr val="bg2">
                  <a:lumMod val="10000"/>
                </a:schemeClr>
              </a:solidFill>
              <a:latin typeface="BPreplay" panose="02000503000000020004" pitchFamily="50" charset="0"/>
            </a:endParaRPr>
          </a:p>
        </p:txBody>
      </p:sp>
      <p:sp>
        <p:nvSpPr>
          <p:cNvPr id="10" name="Oval 9">
            <a:hlinkClick r:id="" action="ppaction://hlinkshowjump?jump=nextslide"/>
            <a:extLst>
              <a:ext uri="{FF2B5EF4-FFF2-40B4-BE49-F238E27FC236}">
                <a16:creationId xmlns:a16="http://schemas.microsoft.com/office/drawing/2014/main" id="{646629D2-B845-4EC5-B144-696D5DA512DD}"/>
              </a:ext>
            </a:extLst>
          </p:cNvPr>
          <p:cNvSpPr/>
          <p:nvPr/>
        </p:nvSpPr>
        <p:spPr>
          <a:xfrm>
            <a:off x="8226425" y="5930900"/>
            <a:ext cx="755650" cy="757238"/>
          </a:xfrm>
          <a:prstGeom prst="ellipse">
            <a:avLst/>
          </a:prstGeom>
          <a:solidFill>
            <a:srgbClr val="A2DD6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next page</a:t>
            </a:r>
          </a:p>
        </p:txBody>
      </p:sp>
      <p:pic>
        <p:nvPicPr>
          <p:cNvPr id="5" name="Picture 4">
            <a:extLst>
              <a:ext uri="{FF2B5EF4-FFF2-40B4-BE49-F238E27FC236}">
                <a16:creationId xmlns:a16="http://schemas.microsoft.com/office/drawing/2014/main" id="{A11DED79-71FA-4288-9329-0041FEFB5921}"/>
              </a:ext>
            </a:extLst>
          </p:cNvPr>
          <p:cNvPicPr>
            <a:picLocks noChangeAspect="1"/>
          </p:cNvPicPr>
          <p:nvPr/>
        </p:nvPicPr>
        <p:blipFill>
          <a:blip r:embed="rId2"/>
          <a:stretch>
            <a:fillRect/>
          </a:stretch>
        </p:blipFill>
        <p:spPr>
          <a:xfrm>
            <a:off x="1427476" y="1883391"/>
            <a:ext cx="6576980" cy="2961564"/>
          </a:xfrm>
          <a:prstGeom prst="rect">
            <a:avLst/>
          </a:prstGeom>
        </p:spPr>
      </p:pic>
    </p:spTree>
    <p:extLst>
      <p:ext uri="{BB962C8B-B14F-4D97-AF65-F5344CB8AC3E}">
        <p14:creationId xmlns:p14="http://schemas.microsoft.com/office/powerpoint/2010/main" val="13781766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4"/>
                    </p:tgtEl>
                  </p:cond>
                </p:stCondLst>
                <p:endSync evt="end" delay="0">
                  <p:rtn val="all"/>
                </p:endSync>
                <p:childTnLst>
                  <p:par>
                    <p:cTn id="34" fill="hold" nodeType="clickPar">
                      <p:stCondLst>
                        <p:cond delay="0"/>
                      </p:stCondLst>
                      <p:childTnLst>
                        <p:par>
                          <p:cTn id="35" fill="hold" nodeType="withGroup">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childTnLst>
                                </p:cTn>
                              </p:par>
                            </p:childTnLst>
                          </p:cTn>
                        </p:par>
                      </p:childTnLst>
                    </p:cTn>
                  </p:par>
                </p:childTnLst>
              </p:cTn>
              <p:nextCondLst>
                <p:cond evt="onClick" delay="0">
                  <p:tgtEl>
                    <p:spTgt spid="4"/>
                  </p:tgtEl>
                </p:cond>
              </p:nextCondLst>
            </p:seq>
          </p:childTnLst>
        </p:cTn>
      </p:par>
    </p:tnLst>
    <p:bldLst>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BF39CFA-3244-4AFC-A69F-478DF0649C4F}"/>
              </a:ext>
            </a:extLst>
          </p:cNvPr>
          <p:cNvSpPr/>
          <p:nvPr/>
        </p:nvSpPr>
        <p:spPr>
          <a:xfrm>
            <a:off x="354013" y="1168400"/>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182562">
              <a:defRPr/>
            </a:pPr>
            <a:r>
              <a:rPr lang="en-GB" sz="1600" dirty="0">
                <a:solidFill>
                  <a:schemeClr val="bg2">
                    <a:lumMod val="10000"/>
                  </a:schemeClr>
                </a:solidFill>
                <a:latin typeface="BPreplay" panose="02000503000000020004" pitchFamily="50" charset="0"/>
              </a:rPr>
              <a:t>The Reading Test consists of two separate papers:</a:t>
            </a:r>
          </a:p>
          <a:p>
            <a:pPr marL="182562">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Paper 1 – Contains a selection of texts totalling between 400 and 700 words with questions about the text.</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Paper 2 – Contains a reading booklet of a selection of passages totalling 800 to 1100 words. Children will write their answers to questions about the passage in a separate booklet. </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Each paper is worth 50% of the marks and should take approximately 30 minutes to complete, although the children are not being assessed at working at speed so will not be strictly timed. </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The texts will cover a range of poetry, fiction and non-fiction.</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Questions are designed to assess the comprehension and understanding of a child’s reading.</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Some questions are multiple choice or selected response, others require</a:t>
            </a:r>
          </a:p>
          <a:p>
            <a:pPr marL="355600">
              <a:defRPr/>
            </a:pPr>
            <a:r>
              <a:rPr lang="en-GB" sz="1600" dirty="0">
                <a:solidFill>
                  <a:schemeClr val="bg2">
                    <a:lumMod val="10000"/>
                  </a:schemeClr>
                </a:solidFill>
                <a:latin typeface="BPreplay" panose="02000503000000020004" pitchFamily="50" charset="0"/>
              </a:rPr>
              <a:t>short answers and some require an extended response or explanation.</a:t>
            </a:r>
          </a:p>
        </p:txBody>
      </p:sp>
      <p:sp>
        <p:nvSpPr>
          <p:cNvPr id="9" name="Rectangle 8">
            <a:extLst>
              <a:ext uri="{FF2B5EF4-FFF2-40B4-BE49-F238E27FC236}">
                <a16:creationId xmlns:a16="http://schemas.microsoft.com/office/drawing/2014/main" id="{B6DD4571-0994-4601-91F6-E9A9C1DED318}"/>
              </a:ext>
            </a:extLst>
          </p:cNvPr>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172" name="Rectangle 3">
            <a:extLst>
              <a:ext uri="{FF2B5EF4-FFF2-40B4-BE49-F238E27FC236}">
                <a16:creationId xmlns:a16="http://schemas.microsoft.com/office/drawing/2014/main" id="{660DB3F0-AE46-40CB-A3D4-87DE53459A76}"/>
              </a:ext>
            </a:extLst>
          </p:cNvPr>
          <p:cNvSpPr>
            <a:spLocks noChangeArrowheads="1"/>
          </p:cNvSpPr>
          <p:nvPr/>
        </p:nvSpPr>
        <p:spPr bwMode="auto">
          <a:xfrm>
            <a:off x="407988" y="401638"/>
            <a:ext cx="761990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b="1" dirty="0">
                <a:solidFill>
                  <a:schemeClr val="bg1"/>
                </a:solidFill>
                <a:latin typeface="BPreplay" pitchFamily="50" charset="0"/>
              </a:rPr>
              <a:t>Grammar, Punctuation and Spelling</a:t>
            </a:r>
          </a:p>
        </p:txBody>
      </p:sp>
      <p:sp>
        <p:nvSpPr>
          <p:cNvPr id="4" name="see all button">
            <a:extLst>
              <a:ext uri="{FF2B5EF4-FFF2-40B4-BE49-F238E27FC236}">
                <a16:creationId xmlns:a16="http://schemas.microsoft.com/office/drawing/2014/main" id="{171963E0-01A2-4402-A116-59ACB8911FB2}"/>
              </a:ext>
            </a:extLst>
          </p:cNvPr>
          <p:cNvSpPr/>
          <p:nvPr/>
        </p:nvSpPr>
        <p:spPr>
          <a:xfrm>
            <a:off x="8226425" y="168275"/>
            <a:ext cx="755650" cy="757238"/>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rgbClr val="A2DD61"/>
                </a:solidFill>
                <a:latin typeface="BPreplay" panose="02000503000000020004" pitchFamily="50" charset="0"/>
              </a:rPr>
              <a:t>click to see all text</a:t>
            </a:r>
          </a:p>
        </p:txBody>
      </p:sp>
      <p:sp>
        <p:nvSpPr>
          <p:cNvPr id="11" name="Rectangle 10">
            <a:extLst>
              <a:ext uri="{FF2B5EF4-FFF2-40B4-BE49-F238E27FC236}">
                <a16:creationId xmlns:a16="http://schemas.microsoft.com/office/drawing/2014/main" id="{83E786FA-BB1D-4A37-A081-7A36CB26BECA}"/>
              </a:ext>
            </a:extLst>
          </p:cNvPr>
          <p:cNvSpPr/>
          <p:nvPr/>
        </p:nvSpPr>
        <p:spPr>
          <a:xfrm>
            <a:off x="352425" y="1163638"/>
            <a:ext cx="8429625" cy="5329237"/>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182562">
              <a:defRPr/>
            </a:pPr>
            <a:r>
              <a:rPr lang="en-GB" b="1" dirty="0">
                <a:solidFill>
                  <a:schemeClr val="bg2">
                    <a:lumMod val="10000"/>
                  </a:schemeClr>
                </a:solidFill>
                <a:latin typeface="Arial" panose="020B0604020202020204" pitchFamily="34" charset="0"/>
                <a:cs typeface="Arial" panose="020B0604020202020204" pitchFamily="34" charset="0"/>
              </a:rPr>
              <a:t>Grammar, Punctuation and Spelling Paper 2:Questions</a:t>
            </a:r>
          </a:p>
          <a:p>
            <a:pPr marL="182562">
              <a:defRPr/>
            </a:pPr>
            <a:endParaRPr lang="en-GB" b="1" dirty="0">
              <a:solidFill>
                <a:schemeClr val="bg2">
                  <a:lumMod val="10000"/>
                </a:schemeClr>
              </a:solidFill>
              <a:latin typeface="Arial" panose="020B0604020202020204" pitchFamily="34" charset="0"/>
              <a:cs typeface="Arial" panose="020B0604020202020204" pitchFamily="34" charset="0"/>
            </a:endParaRPr>
          </a:p>
          <a:p>
            <a:pPr marL="182562">
              <a:defRPr/>
            </a:pPr>
            <a:endParaRPr lang="en-GB" dirty="0">
              <a:solidFill>
                <a:schemeClr val="bg2">
                  <a:lumMod val="10000"/>
                </a:schemeClr>
              </a:solidFill>
              <a:latin typeface="Arial" panose="020B0604020202020204" pitchFamily="34" charset="0"/>
              <a:cs typeface="Arial" panose="020B0604020202020204" pitchFamily="34" charset="0"/>
            </a:endParaRPr>
          </a:p>
          <a:p>
            <a:pPr marL="182562">
              <a:defRPr/>
            </a:pPr>
            <a:endParaRPr lang="en-GB" dirty="0">
              <a:solidFill>
                <a:schemeClr val="bg2">
                  <a:lumMod val="10000"/>
                </a:schemeClr>
              </a:solidFill>
              <a:latin typeface="Arial" panose="020B0604020202020204" pitchFamily="34" charset="0"/>
              <a:cs typeface="Arial" panose="020B0604020202020204" pitchFamily="34" charset="0"/>
            </a:endParaRPr>
          </a:p>
          <a:p>
            <a:pPr marL="182562">
              <a:defRPr/>
            </a:pPr>
            <a:endParaRPr lang="en-GB" dirty="0">
              <a:solidFill>
                <a:schemeClr val="bg2">
                  <a:lumMod val="10000"/>
                </a:schemeClr>
              </a:solidFill>
              <a:latin typeface="Arial" panose="020B0604020202020204" pitchFamily="34" charset="0"/>
              <a:cs typeface="Arial" panose="020B0604020202020204" pitchFamily="34" charset="0"/>
            </a:endParaRPr>
          </a:p>
          <a:p>
            <a:pPr marL="182562">
              <a:defRPr/>
            </a:pPr>
            <a:endParaRPr lang="en-GB" sz="1600" dirty="0">
              <a:solidFill>
                <a:schemeClr val="bg2">
                  <a:lumMod val="10000"/>
                </a:schemeClr>
              </a:solidFill>
              <a:latin typeface="BPreplay" panose="02000503000000020004" pitchFamily="50" charset="0"/>
            </a:endParaRPr>
          </a:p>
        </p:txBody>
      </p:sp>
      <p:sp>
        <p:nvSpPr>
          <p:cNvPr id="10" name="Oval 9">
            <a:hlinkClick r:id="" action="ppaction://hlinkshowjump?jump=nextslide"/>
            <a:extLst>
              <a:ext uri="{FF2B5EF4-FFF2-40B4-BE49-F238E27FC236}">
                <a16:creationId xmlns:a16="http://schemas.microsoft.com/office/drawing/2014/main" id="{646629D2-B845-4EC5-B144-696D5DA512DD}"/>
              </a:ext>
            </a:extLst>
          </p:cNvPr>
          <p:cNvSpPr/>
          <p:nvPr/>
        </p:nvSpPr>
        <p:spPr>
          <a:xfrm>
            <a:off x="8226425" y="5930900"/>
            <a:ext cx="755650" cy="757238"/>
          </a:xfrm>
          <a:prstGeom prst="ellipse">
            <a:avLst/>
          </a:prstGeom>
          <a:solidFill>
            <a:srgbClr val="A2DD6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next page</a:t>
            </a:r>
          </a:p>
        </p:txBody>
      </p:sp>
      <p:pic>
        <p:nvPicPr>
          <p:cNvPr id="6" name="Picture 5">
            <a:extLst>
              <a:ext uri="{FF2B5EF4-FFF2-40B4-BE49-F238E27FC236}">
                <a16:creationId xmlns:a16="http://schemas.microsoft.com/office/drawing/2014/main" id="{ED237FF9-7011-4D16-8344-BAC7F12B651E}"/>
              </a:ext>
            </a:extLst>
          </p:cNvPr>
          <p:cNvPicPr>
            <a:picLocks noChangeAspect="1"/>
          </p:cNvPicPr>
          <p:nvPr/>
        </p:nvPicPr>
        <p:blipFill>
          <a:blip r:embed="rId2"/>
          <a:stretch>
            <a:fillRect/>
          </a:stretch>
        </p:blipFill>
        <p:spPr>
          <a:xfrm>
            <a:off x="881515" y="1821909"/>
            <a:ext cx="5388694" cy="4428765"/>
          </a:xfrm>
          <a:prstGeom prst="rect">
            <a:avLst/>
          </a:prstGeom>
        </p:spPr>
      </p:pic>
    </p:spTree>
    <p:extLst>
      <p:ext uri="{BB962C8B-B14F-4D97-AF65-F5344CB8AC3E}">
        <p14:creationId xmlns:p14="http://schemas.microsoft.com/office/powerpoint/2010/main" val="25881067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4"/>
                    </p:tgtEl>
                  </p:cond>
                </p:stCondLst>
                <p:endSync evt="end" delay="0">
                  <p:rtn val="all"/>
                </p:endSync>
                <p:childTnLst>
                  <p:par>
                    <p:cTn id="34" fill="hold" nodeType="clickPar">
                      <p:stCondLst>
                        <p:cond delay="0"/>
                      </p:stCondLst>
                      <p:childTnLst>
                        <p:par>
                          <p:cTn id="35" fill="hold" nodeType="withGroup">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childTnLst>
                                </p:cTn>
                              </p:par>
                            </p:childTnLst>
                          </p:cTn>
                        </p:par>
                      </p:childTnLst>
                    </p:cTn>
                  </p:par>
                </p:childTnLst>
              </p:cTn>
              <p:nextCondLst>
                <p:cond evt="onClick" delay="0">
                  <p:tgtEl>
                    <p:spTgt spid="4"/>
                  </p:tgtEl>
                </p:cond>
              </p:nextCondLst>
            </p:seq>
          </p:childTnLst>
        </p:cTn>
      </p:par>
    </p:tnLst>
    <p:bldLst>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BF39CFA-3244-4AFC-A69F-478DF0649C4F}"/>
              </a:ext>
            </a:extLst>
          </p:cNvPr>
          <p:cNvSpPr/>
          <p:nvPr/>
        </p:nvSpPr>
        <p:spPr>
          <a:xfrm>
            <a:off x="354013" y="1168400"/>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182562">
              <a:defRPr/>
            </a:pPr>
            <a:r>
              <a:rPr lang="en-GB" sz="1600" dirty="0">
                <a:solidFill>
                  <a:schemeClr val="bg2">
                    <a:lumMod val="10000"/>
                  </a:schemeClr>
                </a:solidFill>
                <a:latin typeface="BPreplay" panose="02000503000000020004" pitchFamily="50" charset="0"/>
              </a:rPr>
              <a:t>The Reading Test consists of two separate papers:</a:t>
            </a:r>
          </a:p>
          <a:p>
            <a:pPr marL="182562">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Paper 1 – Contains a selection of texts totalling between 400 and 700 words with questions about the text.</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Paper 2 – Contains a reading booklet of a selection of passages totalling 800 to 1100 words. Children will write their answers to questions about the passage in a separate booklet. </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Each paper is worth 50% of the marks and should take approximately 30 minutes to complete, although the children are not being assessed at working at speed so will not be strictly timed. </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The texts will cover a range of poetry, fiction and non-fiction.</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Questions are designed to assess the comprehension and understanding of a child’s reading.</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Some questions are multiple choice or selected response, others require</a:t>
            </a:r>
          </a:p>
          <a:p>
            <a:pPr marL="355600">
              <a:defRPr/>
            </a:pPr>
            <a:r>
              <a:rPr lang="en-GB" sz="1600" dirty="0">
                <a:solidFill>
                  <a:schemeClr val="bg2">
                    <a:lumMod val="10000"/>
                  </a:schemeClr>
                </a:solidFill>
                <a:latin typeface="BPreplay" panose="02000503000000020004" pitchFamily="50" charset="0"/>
              </a:rPr>
              <a:t>short answers and some require an extended response or explanation.</a:t>
            </a:r>
          </a:p>
        </p:txBody>
      </p:sp>
      <p:sp>
        <p:nvSpPr>
          <p:cNvPr id="9" name="Rectangle 8">
            <a:extLst>
              <a:ext uri="{FF2B5EF4-FFF2-40B4-BE49-F238E27FC236}">
                <a16:creationId xmlns:a16="http://schemas.microsoft.com/office/drawing/2014/main" id="{B6DD4571-0994-4601-91F6-E9A9C1DED318}"/>
              </a:ext>
            </a:extLst>
          </p:cNvPr>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172" name="Rectangle 3">
            <a:extLst>
              <a:ext uri="{FF2B5EF4-FFF2-40B4-BE49-F238E27FC236}">
                <a16:creationId xmlns:a16="http://schemas.microsoft.com/office/drawing/2014/main" id="{660DB3F0-AE46-40CB-A3D4-87DE53459A76}"/>
              </a:ext>
            </a:extLst>
          </p:cNvPr>
          <p:cNvSpPr>
            <a:spLocks noChangeArrowheads="1"/>
          </p:cNvSpPr>
          <p:nvPr/>
        </p:nvSpPr>
        <p:spPr bwMode="auto">
          <a:xfrm>
            <a:off x="407988" y="401638"/>
            <a:ext cx="761990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b="1" dirty="0">
                <a:solidFill>
                  <a:schemeClr val="bg1"/>
                </a:solidFill>
                <a:latin typeface="BPreplay" pitchFamily="50" charset="0"/>
              </a:rPr>
              <a:t>Grammar, Punctuation and Spelling</a:t>
            </a:r>
          </a:p>
        </p:txBody>
      </p:sp>
      <p:sp>
        <p:nvSpPr>
          <p:cNvPr id="4" name="see all button">
            <a:extLst>
              <a:ext uri="{FF2B5EF4-FFF2-40B4-BE49-F238E27FC236}">
                <a16:creationId xmlns:a16="http://schemas.microsoft.com/office/drawing/2014/main" id="{171963E0-01A2-4402-A116-59ACB8911FB2}"/>
              </a:ext>
            </a:extLst>
          </p:cNvPr>
          <p:cNvSpPr/>
          <p:nvPr/>
        </p:nvSpPr>
        <p:spPr>
          <a:xfrm>
            <a:off x="8226425" y="168275"/>
            <a:ext cx="755650" cy="757238"/>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rgbClr val="A2DD61"/>
                </a:solidFill>
                <a:latin typeface="BPreplay" panose="02000503000000020004" pitchFamily="50" charset="0"/>
              </a:rPr>
              <a:t>click to see all text</a:t>
            </a:r>
          </a:p>
        </p:txBody>
      </p:sp>
      <p:sp>
        <p:nvSpPr>
          <p:cNvPr id="11" name="Rectangle 10">
            <a:extLst>
              <a:ext uri="{FF2B5EF4-FFF2-40B4-BE49-F238E27FC236}">
                <a16:creationId xmlns:a16="http://schemas.microsoft.com/office/drawing/2014/main" id="{83E786FA-BB1D-4A37-A081-7A36CB26BECA}"/>
              </a:ext>
            </a:extLst>
          </p:cNvPr>
          <p:cNvSpPr/>
          <p:nvPr/>
        </p:nvSpPr>
        <p:spPr>
          <a:xfrm>
            <a:off x="352425" y="1163638"/>
            <a:ext cx="8429625" cy="5329237"/>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182562">
              <a:defRPr/>
            </a:pPr>
            <a:r>
              <a:rPr lang="en-GB" b="1" dirty="0">
                <a:solidFill>
                  <a:schemeClr val="bg2">
                    <a:lumMod val="10000"/>
                  </a:schemeClr>
                </a:solidFill>
                <a:latin typeface="Arial" panose="020B0604020202020204" pitchFamily="34" charset="0"/>
                <a:cs typeface="Arial" panose="020B0604020202020204" pitchFamily="34" charset="0"/>
              </a:rPr>
              <a:t>Grammar, Punctuation and Spelling Paper 2:Questions</a:t>
            </a:r>
          </a:p>
          <a:p>
            <a:pPr marL="182562">
              <a:defRPr/>
            </a:pPr>
            <a:endParaRPr lang="en-GB" b="1" dirty="0">
              <a:solidFill>
                <a:schemeClr val="bg2">
                  <a:lumMod val="10000"/>
                </a:schemeClr>
              </a:solidFill>
              <a:latin typeface="Arial" panose="020B0604020202020204" pitchFamily="34" charset="0"/>
              <a:cs typeface="Arial" panose="020B0604020202020204" pitchFamily="34" charset="0"/>
            </a:endParaRPr>
          </a:p>
          <a:p>
            <a:pPr marL="182562">
              <a:defRPr/>
            </a:pPr>
            <a:endParaRPr lang="en-GB" dirty="0">
              <a:solidFill>
                <a:schemeClr val="bg2">
                  <a:lumMod val="10000"/>
                </a:schemeClr>
              </a:solidFill>
              <a:latin typeface="Arial" panose="020B0604020202020204" pitchFamily="34" charset="0"/>
              <a:cs typeface="Arial" panose="020B0604020202020204" pitchFamily="34" charset="0"/>
            </a:endParaRPr>
          </a:p>
          <a:p>
            <a:pPr marL="182562">
              <a:defRPr/>
            </a:pPr>
            <a:endParaRPr lang="en-GB" dirty="0">
              <a:solidFill>
                <a:schemeClr val="bg2">
                  <a:lumMod val="10000"/>
                </a:schemeClr>
              </a:solidFill>
              <a:latin typeface="Arial" panose="020B0604020202020204" pitchFamily="34" charset="0"/>
              <a:cs typeface="Arial" panose="020B0604020202020204" pitchFamily="34" charset="0"/>
            </a:endParaRPr>
          </a:p>
          <a:p>
            <a:pPr marL="182562">
              <a:defRPr/>
            </a:pPr>
            <a:endParaRPr lang="en-GB" dirty="0">
              <a:solidFill>
                <a:schemeClr val="bg2">
                  <a:lumMod val="10000"/>
                </a:schemeClr>
              </a:solidFill>
              <a:latin typeface="Arial" panose="020B0604020202020204" pitchFamily="34" charset="0"/>
              <a:cs typeface="Arial" panose="020B0604020202020204" pitchFamily="34" charset="0"/>
            </a:endParaRPr>
          </a:p>
          <a:p>
            <a:pPr marL="182562">
              <a:defRPr/>
            </a:pPr>
            <a:endParaRPr lang="en-GB" sz="1600" dirty="0">
              <a:solidFill>
                <a:schemeClr val="bg2">
                  <a:lumMod val="10000"/>
                </a:schemeClr>
              </a:solidFill>
              <a:latin typeface="BPreplay" panose="02000503000000020004" pitchFamily="50" charset="0"/>
            </a:endParaRPr>
          </a:p>
        </p:txBody>
      </p:sp>
      <p:sp>
        <p:nvSpPr>
          <p:cNvPr id="10" name="Oval 9">
            <a:hlinkClick r:id="" action="ppaction://hlinkshowjump?jump=nextslide"/>
            <a:extLst>
              <a:ext uri="{FF2B5EF4-FFF2-40B4-BE49-F238E27FC236}">
                <a16:creationId xmlns:a16="http://schemas.microsoft.com/office/drawing/2014/main" id="{646629D2-B845-4EC5-B144-696D5DA512DD}"/>
              </a:ext>
            </a:extLst>
          </p:cNvPr>
          <p:cNvSpPr/>
          <p:nvPr/>
        </p:nvSpPr>
        <p:spPr>
          <a:xfrm>
            <a:off x="8226425" y="5930900"/>
            <a:ext cx="755650" cy="757238"/>
          </a:xfrm>
          <a:prstGeom prst="ellipse">
            <a:avLst/>
          </a:prstGeom>
          <a:solidFill>
            <a:srgbClr val="A2DD6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next page</a:t>
            </a:r>
          </a:p>
        </p:txBody>
      </p:sp>
      <p:pic>
        <p:nvPicPr>
          <p:cNvPr id="5" name="Picture 4">
            <a:extLst>
              <a:ext uri="{FF2B5EF4-FFF2-40B4-BE49-F238E27FC236}">
                <a16:creationId xmlns:a16="http://schemas.microsoft.com/office/drawing/2014/main" id="{6610454B-D96F-4781-83F4-14E16F1941F2}"/>
              </a:ext>
            </a:extLst>
          </p:cNvPr>
          <p:cNvPicPr>
            <a:picLocks noChangeAspect="1"/>
          </p:cNvPicPr>
          <p:nvPr/>
        </p:nvPicPr>
        <p:blipFill>
          <a:blip r:embed="rId2"/>
          <a:stretch>
            <a:fillRect/>
          </a:stretch>
        </p:blipFill>
        <p:spPr>
          <a:xfrm>
            <a:off x="676087" y="1828800"/>
            <a:ext cx="5550856" cy="1808423"/>
          </a:xfrm>
          <a:prstGeom prst="rect">
            <a:avLst/>
          </a:prstGeom>
        </p:spPr>
      </p:pic>
      <p:pic>
        <p:nvPicPr>
          <p:cNvPr id="8" name="Picture 7">
            <a:extLst>
              <a:ext uri="{FF2B5EF4-FFF2-40B4-BE49-F238E27FC236}">
                <a16:creationId xmlns:a16="http://schemas.microsoft.com/office/drawing/2014/main" id="{40837783-D02F-4FF2-A1A0-7F53B9E958BA}"/>
              </a:ext>
            </a:extLst>
          </p:cNvPr>
          <p:cNvPicPr>
            <a:picLocks noChangeAspect="1"/>
          </p:cNvPicPr>
          <p:nvPr/>
        </p:nvPicPr>
        <p:blipFill>
          <a:blip r:embed="rId3"/>
          <a:stretch>
            <a:fillRect/>
          </a:stretch>
        </p:blipFill>
        <p:spPr>
          <a:xfrm>
            <a:off x="676087" y="3828256"/>
            <a:ext cx="7323127" cy="2202550"/>
          </a:xfrm>
          <a:prstGeom prst="rect">
            <a:avLst/>
          </a:prstGeom>
        </p:spPr>
      </p:pic>
    </p:spTree>
    <p:extLst>
      <p:ext uri="{BB962C8B-B14F-4D97-AF65-F5344CB8AC3E}">
        <p14:creationId xmlns:p14="http://schemas.microsoft.com/office/powerpoint/2010/main" val="29575478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4"/>
                    </p:tgtEl>
                  </p:cond>
                </p:stCondLst>
                <p:endSync evt="end" delay="0">
                  <p:rtn val="all"/>
                </p:endSync>
                <p:childTnLst>
                  <p:par>
                    <p:cTn id="34" fill="hold" nodeType="clickPar">
                      <p:stCondLst>
                        <p:cond delay="0"/>
                      </p:stCondLst>
                      <p:childTnLst>
                        <p:par>
                          <p:cTn id="35" fill="hold" nodeType="withGroup">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childTnLst>
                                </p:cTn>
                              </p:par>
                            </p:childTnLst>
                          </p:cTn>
                        </p:par>
                      </p:childTnLst>
                    </p:cTn>
                  </p:par>
                </p:childTnLst>
              </p:cTn>
              <p:nextCondLst>
                <p:cond evt="onClick" delay="0">
                  <p:tgtEl>
                    <p:spTgt spid="4"/>
                  </p:tgtEl>
                </p:cond>
              </p:nextCondLst>
            </p:seq>
          </p:childTnLst>
        </p:cTn>
      </p:par>
    </p:tnLst>
    <p:bldLst>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6C81449-6CDA-4B6F-8340-4A1784D983C0}"/>
              </a:ext>
            </a:extLst>
          </p:cNvPr>
          <p:cNvSpPr/>
          <p:nvPr/>
        </p:nvSpPr>
        <p:spPr>
          <a:xfrm>
            <a:off x="355600"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In 2014/15 a new national curriculum framework was introduced by the government for Years 1, 3, 4 and 5.</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However, Years 2 and 6 (due to statutory testing) continued to study the previous curriculum for one further year.</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In 2015/16 children in all years at Key Stage 1 and 2 are expected to now study the new national curriculum.</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KS1 (Year 2) and KS2 SATs (Year 6) will reflect the new curriculum for the first time this year.</a:t>
            </a:r>
          </a:p>
        </p:txBody>
      </p:sp>
      <p:sp>
        <p:nvSpPr>
          <p:cNvPr id="9" name="Rectangle 8">
            <a:extLst>
              <a:ext uri="{FF2B5EF4-FFF2-40B4-BE49-F238E27FC236}">
                <a16:creationId xmlns:a16="http://schemas.microsoft.com/office/drawing/2014/main" id="{63E72646-DC43-4498-AD9C-C4DC73A0C658}"/>
              </a:ext>
            </a:extLst>
          </p:cNvPr>
          <p:cNvSpPr/>
          <p:nvPr/>
        </p:nvSpPr>
        <p:spPr>
          <a:xfrm>
            <a:off x="266505" y="350837"/>
            <a:ext cx="8420100" cy="715963"/>
          </a:xfrm>
          <a:prstGeom prst="rect">
            <a:avLst/>
          </a:prstGeom>
          <a:solidFill>
            <a:schemeClr val="accent6">
              <a:lumMod val="20000"/>
              <a:lumOff val="8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076" name="Rectangle 3">
            <a:extLst>
              <a:ext uri="{FF2B5EF4-FFF2-40B4-BE49-F238E27FC236}">
                <a16:creationId xmlns:a16="http://schemas.microsoft.com/office/drawing/2014/main" id="{DCF8125B-75C8-4B4B-B0AA-AAD73EA1B5B7}"/>
              </a:ext>
            </a:extLst>
          </p:cNvPr>
          <p:cNvSpPr>
            <a:spLocks noChangeArrowheads="1"/>
          </p:cNvSpPr>
          <p:nvPr/>
        </p:nvSpPr>
        <p:spPr bwMode="auto">
          <a:xfrm>
            <a:off x="677297" y="477837"/>
            <a:ext cx="67675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2400" b="1" dirty="0">
                <a:latin typeface="BPreplay" pitchFamily="50" charset="0"/>
              </a:rPr>
              <a:t>Key Stage 1 National Curriculum Assessment </a:t>
            </a:r>
          </a:p>
        </p:txBody>
      </p:sp>
      <p:sp>
        <p:nvSpPr>
          <p:cNvPr id="4" name="see all button">
            <a:extLst>
              <a:ext uri="{FF2B5EF4-FFF2-40B4-BE49-F238E27FC236}">
                <a16:creationId xmlns:a16="http://schemas.microsoft.com/office/drawing/2014/main" id="{58CF6CFF-494F-4AE7-86A8-A4F7A7150B30}"/>
              </a:ext>
            </a:extLst>
          </p:cNvPr>
          <p:cNvSpPr/>
          <p:nvPr/>
        </p:nvSpPr>
        <p:spPr>
          <a:xfrm>
            <a:off x="8226425" y="168275"/>
            <a:ext cx="755650" cy="757238"/>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rgbClr val="23A7F9"/>
                </a:solidFill>
                <a:latin typeface="BPreplay" panose="02000503000000020004" pitchFamily="50" charset="0"/>
              </a:rPr>
              <a:t>click to see all text</a:t>
            </a:r>
          </a:p>
        </p:txBody>
      </p:sp>
      <p:sp>
        <p:nvSpPr>
          <p:cNvPr id="13" name="Rectangle 12">
            <a:extLst>
              <a:ext uri="{FF2B5EF4-FFF2-40B4-BE49-F238E27FC236}">
                <a16:creationId xmlns:a16="http://schemas.microsoft.com/office/drawing/2014/main" id="{DA96580A-FD04-4ED6-BDF4-C3E5A2E4A4B3}"/>
              </a:ext>
            </a:extLst>
          </p:cNvPr>
          <p:cNvSpPr/>
          <p:nvPr/>
        </p:nvSpPr>
        <p:spPr>
          <a:xfrm>
            <a:off x="355600"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182562">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r>
              <a:rPr lang="en-GB" sz="2000" dirty="0">
                <a:solidFill>
                  <a:schemeClr val="bg2">
                    <a:lumMod val="10000"/>
                  </a:schemeClr>
                </a:solidFill>
                <a:latin typeface="Arial" panose="020B0604020202020204" pitchFamily="34" charset="0"/>
                <a:cs typeface="Arial" panose="020B0604020202020204" pitchFamily="34" charset="0"/>
              </a:rPr>
              <a:t>Children in Year 2 and 6 are required to take part in end of key stage assessments known as SATs.</a:t>
            </a:r>
          </a:p>
          <a:p>
            <a:pPr marL="342900" indent="-160338">
              <a:buFont typeface="Arial" panose="020B0604020202020204" pitchFamily="34" charset="0"/>
              <a:buChar char="•"/>
              <a:defRPr/>
            </a:pPr>
            <a:endParaRPr lang="en-GB" sz="2000" dirty="0">
              <a:solidFill>
                <a:schemeClr val="bg2">
                  <a:lumMod val="10000"/>
                </a:schemeClr>
              </a:solidFill>
              <a:latin typeface="Arial" panose="020B0604020202020204" pitchFamily="34" charset="0"/>
              <a:cs typeface="Arial" panose="020B0604020202020204" pitchFamily="34" charset="0"/>
            </a:endParaRPr>
          </a:p>
          <a:p>
            <a:pPr marL="342900" indent="-160338">
              <a:buFont typeface="Arial" panose="020B0604020202020204" pitchFamily="34" charset="0"/>
              <a:buChar char="•"/>
              <a:defRPr/>
            </a:pPr>
            <a:r>
              <a:rPr lang="en-GB" sz="2000" dirty="0">
                <a:solidFill>
                  <a:schemeClr val="bg2">
                    <a:lumMod val="10000"/>
                  </a:schemeClr>
                </a:solidFill>
                <a:latin typeface="Arial" panose="020B0604020202020204" pitchFamily="34" charset="0"/>
                <a:cs typeface="Arial" panose="020B0604020202020204" pitchFamily="34" charset="0"/>
              </a:rPr>
              <a:t>This PowerPoint will take you through the process and hopefully answer some questions you may have.</a:t>
            </a:r>
          </a:p>
          <a:p>
            <a:pPr marL="182562">
              <a:defRPr/>
            </a:pPr>
            <a:endParaRPr lang="en-GB" sz="1600" dirty="0">
              <a:solidFill>
                <a:schemeClr val="bg2">
                  <a:lumMod val="10000"/>
                </a:schemeClr>
              </a:solidFill>
              <a:latin typeface="BPreplay" panose="02000503000000020004" pitchFamily="50" charset="0"/>
            </a:endParaRPr>
          </a:p>
          <a:p>
            <a:pPr marL="182562">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182562">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p:txBody>
      </p:sp>
      <p:sp>
        <p:nvSpPr>
          <p:cNvPr id="10" name="Oval 9">
            <a:hlinkClick r:id="" action="ppaction://hlinkshowjump?jump=nextslide"/>
            <a:extLst>
              <a:ext uri="{FF2B5EF4-FFF2-40B4-BE49-F238E27FC236}">
                <a16:creationId xmlns:a16="http://schemas.microsoft.com/office/drawing/2014/main" id="{43A7D669-CEF0-45C8-9F64-BC45223491F3}"/>
              </a:ext>
            </a:extLst>
          </p:cNvPr>
          <p:cNvSpPr/>
          <p:nvPr/>
        </p:nvSpPr>
        <p:spPr>
          <a:xfrm>
            <a:off x="8226425" y="5930900"/>
            <a:ext cx="755650" cy="757238"/>
          </a:xfrm>
          <a:prstGeom prst="ellipse">
            <a:avLst/>
          </a:prstGeom>
          <a:solidFill>
            <a:srgbClr val="23A7F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next page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4"/>
                    </p:tgtEl>
                  </p:cond>
                </p:stCondLst>
                <p:endSync evt="end" delay="0">
                  <p:rtn val="all"/>
                </p:endSync>
                <p:childTnLst>
                  <p:par>
                    <p:cTn id="20" fill="hold" nodeType="clickPar">
                      <p:stCondLst>
                        <p:cond delay="0"/>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childTnLst>
                                </p:cTn>
                              </p:par>
                            </p:childTnLst>
                          </p:cTn>
                        </p:par>
                      </p:childTnLst>
                    </p:cTn>
                  </p:par>
                </p:childTnLst>
              </p:cTn>
              <p:nextCondLst>
                <p:cond evt="onClick" delay="0">
                  <p:tgtEl>
                    <p:spTgt spid="4"/>
                  </p:tgtEl>
                </p:cond>
              </p:nextCondLst>
            </p:seq>
          </p:childTnLst>
        </p:cTn>
      </p:par>
    </p:tnLst>
    <p:bldLst>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3DD8BDF-35A1-4512-96A2-5109DB3D1C65}"/>
              </a:ext>
            </a:extLst>
          </p:cNvPr>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Rectangle 1">
            <a:extLst>
              <a:ext uri="{FF2B5EF4-FFF2-40B4-BE49-F238E27FC236}">
                <a16:creationId xmlns:a16="http://schemas.microsoft.com/office/drawing/2014/main" id="{FA6C4EB1-D8A1-4544-804E-9015EFD9ED62}"/>
              </a:ext>
            </a:extLst>
          </p:cNvPr>
          <p:cNvSpPr/>
          <p:nvPr/>
        </p:nvSpPr>
        <p:spPr>
          <a:xfrm>
            <a:off x="357188" y="1176338"/>
            <a:ext cx="8429625" cy="5329237"/>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First and foremost, support and reassure your child that there is nothing to worry about and that they should always just try their best. Praise and encourage!</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Ensure your child has the best possible attendance at school.</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Support your child with any homework tasks.</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Reading, spelling and arithmetic (e.g. times tables) are always good to practise.</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Talk to your child about what they have learnt at school and what book(s) they are reading (the character, the plot, their opinion).</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Make sure your child has a good sleep and healthy breakfast every morning!</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p:txBody>
      </p:sp>
      <p:sp>
        <p:nvSpPr>
          <p:cNvPr id="13316" name="Rectangle 3">
            <a:extLst>
              <a:ext uri="{FF2B5EF4-FFF2-40B4-BE49-F238E27FC236}">
                <a16:creationId xmlns:a16="http://schemas.microsoft.com/office/drawing/2014/main" id="{CCEB19AE-F646-40CA-819A-8713260D0CBC}"/>
              </a:ext>
            </a:extLst>
          </p:cNvPr>
          <p:cNvSpPr>
            <a:spLocks noChangeArrowheads="1"/>
          </p:cNvSpPr>
          <p:nvPr/>
        </p:nvSpPr>
        <p:spPr bwMode="auto">
          <a:xfrm>
            <a:off x="407988" y="427038"/>
            <a:ext cx="45037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200" b="1">
                <a:solidFill>
                  <a:schemeClr val="bg1"/>
                </a:solidFill>
                <a:latin typeface="BPreplay" pitchFamily="50" charset="0"/>
              </a:rPr>
              <a:t>How to Help Your Child</a:t>
            </a:r>
          </a:p>
        </p:txBody>
      </p:sp>
      <p:sp>
        <p:nvSpPr>
          <p:cNvPr id="7" name="Oval 6">
            <a:extLst>
              <a:ext uri="{FF2B5EF4-FFF2-40B4-BE49-F238E27FC236}">
                <a16:creationId xmlns:a16="http://schemas.microsoft.com/office/drawing/2014/main" id="{DC41C9DE-3FDC-4E1E-9576-A39F99F4EDFC}"/>
              </a:ext>
            </a:extLst>
          </p:cNvPr>
          <p:cNvSpPr/>
          <p:nvPr/>
        </p:nvSpPr>
        <p:spPr>
          <a:xfrm>
            <a:off x="8226425" y="168275"/>
            <a:ext cx="755650" cy="757238"/>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rgbClr val="23A7F9"/>
                </a:solidFill>
                <a:latin typeface="BPreplay" panose="02000503000000020004" pitchFamily="50" charset="0"/>
              </a:rPr>
              <a:t>click to see all text</a:t>
            </a:r>
          </a:p>
        </p:txBody>
      </p:sp>
      <p:sp>
        <p:nvSpPr>
          <p:cNvPr id="14" name="Rectangle 13">
            <a:extLst>
              <a:ext uri="{FF2B5EF4-FFF2-40B4-BE49-F238E27FC236}">
                <a16:creationId xmlns:a16="http://schemas.microsoft.com/office/drawing/2014/main" id="{5CDCD81A-F185-4417-AF6B-DB9090C4AF04}"/>
              </a:ext>
            </a:extLst>
          </p:cNvPr>
          <p:cNvSpPr/>
          <p:nvPr/>
        </p:nvSpPr>
        <p:spPr>
          <a:xfrm>
            <a:off x="341313" y="1176338"/>
            <a:ext cx="8429625" cy="5329237"/>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342900" indent="-160338">
              <a:buFont typeface="Arial" panose="020B0604020202020204" pitchFamily="34" charset="0"/>
              <a:buChar char="•"/>
              <a:defRPr/>
            </a:pPr>
            <a:r>
              <a:rPr lang="en-GB" dirty="0">
                <a:solidFill>
                  <a:schemeClr val="bg2">
                    <a:lumMod val="10000"/>
                  </a:schemeClr>
                </a:solidFill>
                <a:latin typeface="Arial" panose="020B0604020202020204" pitchFamily="34" charset="0"/>
                <a:cs typeface="Arial" panose="020B0604020202020204" pitchFamily="34" charset="0"/>
              </a:rPr>
              <a:t>First and foremost, support and reassure your child that there is nothing to worry about and that they should always just try their best. Praise and encourage!</a:t>
            </a:r>
          </a:p>
          <a:p>
            <a:pPr marL="342900" indent="-160338">
              <a:buFont typeface="Arial" panose="020B0604020202020204" pitchFamily="34" charset="0"/>
              <a:buChar char="•"/>
              <a:defRPr/>
            </a:pPr>
            <a:endParaRPr lang="en-GB" dirty="0">
              <a:solidFill>
                <a:schemeClr val="bg2">
                  <a:lumMod val="10000"/>
                </a:schemeClr>
              </a:solidFill>
              <a:latin typeface="Arial" panose="020B0604020202020204" pitchFamily="34" charset="0"/>
              <a:cs typeface="Arial" panose="020B0604020202020204" pitchFamily="34" charset="0"/>
            </a:endParaRPr>
          </a:p>
          <a:p>
            <a:pPr marL="342900" indent="-160338">
              <a:buFont typeface="Arial" panose="020B0604020202020204" pitchFamily="34" charset="0"/>
              <a:buChar char="•"/>
              <a:defRPr/>
            </a:pPr>
            <a:r>
              <a:rPr lang="en-GB" dirty="0">
                <a:solidFill>
                  <a:schemeClr val="bg2">
                    <a:lumMod val="10000"/>
                  </a:schemeClr>
                </a:solidFill>
                <a:latin typeface="Arial" panose="020B0604020202020204" pitchFamily="34" charset="0"/>
                <a:cs typeface="Arial" panose="020B0604020202020204" pitchFamily="34" charset="0"/>
              </a:rPr>
              <a:t>Ensure your child has the best possible attendance at school.</a:t>
            </a:r>
          </a:p>
          <a:p>
            <a:pPr marL="342900" indent="-160338">
              <a:buFont typeface="Arial" panose="020B0604020202020204" pitchFamily="34" charset="0"/>
              <a:buChar char="•"/>
              <a:defRPr/>
            </a:pPr>
            <a:endParaRPr lang="en-GB" dirty="0">
              <a:solidFill>
                <a:schemeClr val="bg2">
                  <a:lumMod val="10000"/>
                </a:schemeClr>
              </a:solidFill>
              <a:latin typeface="Arial" panose="020B0604020202020204" pitchFamily="34" charset="0"/>
              <a:cs typeface="Arial" panose="020B0604020202020204" pitchFamily="34" charset="0"/>
            </a:endParaRPr>
          </a:p>
          <a:p>
            <a:pPr marL="342900" indent="-160338">
              <a:buFont typeface="Arial" panose="020B0604020202020204" pitchFamily="34" charset="0"/>
              <a:buChar char="•"/>
              <a:defRPr/>
            </a:pPr>
            <a:r>
              <a:rPr lang="en-GB" dirty="0">
                <a:solidFill>
                  <a:schemeClr val="bg2">
                    <a:lumMod val="10000"/>
                  </a:schemeClr>
                </a:solidFill>
                <a:latin typeface="Arial" panose="020B0604020202020204" pitchFamily="34" charset="0"/>
                <a:cs typeface="Arial" panose="020B0604020202020204" pitchFamily="34" charset="0"/>
              </a:rPr>
              <a:t>Support your child with any homework tasks.</a:t>
            </a:r>
          </a:p>
          <a:p>
            <a:pPr marL="342900" indent="-160338">
              <a:buFont typeface="Arial" panose="020B0604020202020204" pitchFamily="34" charset="0"/>
              <a:buChar char="•"/>
              <a:defRPr/>
            </a:pPr>
            <a:endParaRPr lang="en-GB" dirty="0">
              <a:solidFill>
                <a:schemeClr val="bg2">
                  <a:lumMod val="10000"/>
                </a:schemeClr>
              </a:solidFill>
              <a:latin typeface="Arial" panose="020B0604020202020204" pitchFamily="34" charset="0"/>
              <a:cs typeface="Arial" panose="020B0604020202020204" pitchFamily="34" charset="0"/>
            </a:endParaRPr>
          </a:p>
          <a:p>
            <a:pPr marL="342900" indent="-160338">
              <a:buFont typeface="Arial" panose="020B0604020202020204" pitchFamily="34" charset="0"/>
              <a:buChar char="•"/>
              <a:defRPr/>
            </a:pPr>
            <a:r>
              <a:rPr lang="en-GB" dirty="0">
                <a:solidFill>
                  <a:schemeClr val="bg2">
                    <a:lumMod val="10000"/>
                  </a:schemeClr>
                </a:solidFill>
                <a:latin typeface="Arial" panose="020B0604020202020204" pitchFamily="34" charset="0"/>
                <a:cs typeface="Arial" panose="020B0604020202020204" pitchFamily="34" charset="0"/>
              </a:rPr>
              <a:t>Reading, spelling and arithmetic (e.g. times tables) are always good to practise.</a:t>
            </a:r>
          </a:p>
          <a:p>
            <a:pPr marL="342900" indent="-160338">
              <a:buFont typeface="Arial" panose="020B0604020202020204" pitchFamily="34" charset="0"/>
              <a:buChar char="•"/>
              <a:defRPr/>
            </a:pPr>
            <a:endParaRPr lang="en-GB" dirty="0">
              <a:solidFill>
                <a:schemeClr val="bg2">
                  <a:lumMod val="10000"/>
                </a:schemeClr>
              </a:solidFill>
              <a:latin typeface="Arial" panose="020B0604020202020204" pitchFamily="34" charset="0"/>
              <a:cs typeface="Arial" panose="020B0604020202020204" pitchFamily="34" charset="0"/>
            </a:endParaRPr>
          </a:p>
          <a:p>
            <a:pPr marL="342900" indent="-160338">
              <a:buFont typeface="Arial" panose="020B0604020202020204" pitchFamily="34" charset="0"/>
              <a:buChar char="•"/>
              <a:defRPr/>
            </a:pPr>
            <a:r>
              <a:rPr lang="en-GB" dirty="0">
                <a:solidFill>
                  <a:schemeClr val="bg2">
                    <a:lumMod val="10000"/>
                  </a:schemeClr>
                </a:solidFill>
                <a:latin typeface="Arial" panose="020B0604020202020204" pitchFamily="34" charset="0"/>
                <a:cs typeface="Arial" panose="020B0604020202020204" pitchFamily="34" charset="0"/>
              </a:rPr>
              <a:t>Talk to your child about what they have learnt at school and what book(s) they are reading (the character, the plot, their opinion).</a:t>
            </a:r>
          </a:p>
          <a:p>
            <a:pPr marL="342900" indent="-160338">
              <a:buFont typeface="Arial" panose="020B0604020202020204" pitchFamily="34" charset="0"/>
              <a:buChar char="•"/>
              <a:defRPr/>
            </a:pPr>
            <a:endParaRPr lang="en-GB" dirty="0">
              <a:solidFill>
                <a:schemeClr val="bg2">
                  <a:lumMod val="10000"/>
                </a:schemeClr>
              </a:solidFill>
              <a:latin typeface="Arial" panose="020B0604020202020204" pitchFamily="34" charset="0"/>
              <a:cs typeface="Arial" panose="020B0604020202020204" pitchFamily="34" charset="0"/>
            </a:endParaRPr>
          </a:p>
          <a:p>
            <a:pPr marL="342900" indent="-160338">
              <a:buFont typeface="Arial" panose="020B0604020202020204" pitchFamily="34" charset="0"/>
              <a:buChar char="•"/>
              <a:defRPr/>
            </a:pPr>
            <a:r>
              <a:rPr lang="en-GB" dirty="0">
                <a:solidFill>
                  <a:schemeClr val="bg2">
                    <a:lumMod val="10000"/>
                  </a:schemeClr>
                </a:solidFill>
                <a:latin typeface="Arial" panose="020B0604020202020204" pitchFamily="34" charset="0"/>
                <a:cs typeface="Arial" panose="020B0604020202020204" pitchFamily="34" charset="0"/>
              </a:rPr>
              <a:t>If you choose to do so, KS1 practise work books can be purchased, Amazon have a variety to choose from. We recommend CGP books (KS1 assessments Maths and English).</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p:txBody>
      </p:sp>
      <p:sp>
        <p:nvSpPr>
          <p:cNvPr id="11" name="Oval 10">
            <a:hlinkClick r:id="" action="ppaction://hlinkshowjump?jump=nextslide"/>
            <a:extLst>
              <a:ext uri="{FF2B5EF4-FFF2-40B4-BE49-F238E27FC236}">
                <a16:creationId xmlns:a16="http://schemas.microsoft.com/office/drawing/2014/main" id="{774449A8-E7BB-4F50-9689-C9FE70D79A58}"/>
              </a:ext>
            </a:extLst>
          </p:cNvPr>
          <p:cNvSpPr/>
          <p:nvPr/>
        </p:nvSpPr>
        <p:spPr>
          <a:xfrm>
            <a:off x="8226425" y="5930900"/>
            <a:ext cx="755650" cy="757238"/>
          </a:xfrm>
          <a:prstGeom prst="ellipse">
            <a:avLst/>
          </a:prstGeom>
          <a:solidFill>
            <a:srgbClr val="23A7F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next page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7"/>
                    </p:tgtEl>
                  </p:cond>
                </p:stCondLst>
                <p:endSync evt="end" delay="0">
                  <p:rtn val="all"/>
                </p:endSync>
                <p:childTnLst>
                  <p:par>
                    <p:cTn id="28" fill="hold" nodeType="clickPar">
                      <p:stCondLst>
                        <p:cond delay="0"/>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childTnLst>
                                </p:cTn>
                              </p:par>
                            </p:childTnLst>
                          </p:cTn>
                        </p:par>
                      </p:childTnLst>
                    </p:cTn>
                  </p:par>
                </p:childTnLst>
              </p:cTn>
              <p:nextCondLst>
                <p:cond evt="onClick" delay="0">
                  <p:tgtEl>
                    <p:spTgt spid="7"/>
                  </p:tgtEl>
                </p:cond>
              </p:nextCondLst>
            </p:seq>
          </p:childTnLst>
        </p:cTn>
      </p:par>
    </p:tnLst>
    <p:bldLst>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F267B8C-6169-42A5-A862-9814599AFFC9}"/>
              </a:ext>
            </a:extLst>
          </p:cNvPr>
          <p:cNvSpPr/>
          <p:nvPr/>
        </p:nvSpPr>
        <p:spPr>
          <a:xfrm>
            <a:off x="355600"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216000"/>
          <a:lstStyle/>
          <a:p>
            <a:pPr marL="182562">
              <a:defRPr/>
            </a:pPr>
            <a:r>
              <a:rPr lang="en-GB" sz="1600" dirty="0">
                <a:solidFill>
                  <a:schemeClr val="bg2">
                    <a:lumMod val="10000"/>
                  </a:schemeClr>
                </a:solidFill>
                <a:latin typeface="BPreplay" panose="02000503000000020004" pitchFamily="50" charset="0"/>
              </a:rPr>
              <a:t>Listening to your child read can take many forms:</a:t>
            </a:r>
          </a:p>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First and foremost, focus developing an enjoyment and love of reading.</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Enjoy stories together – reading stories to your child is equally as important as listening to your child read.</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Read a little at a time but often, rather than rarely but for long periods of time!</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Talk about the story before, during and afterwards – discuss the plot, the characters, their feelings and actions, how it makes you feel, predict what will happen and encourage your child to have their own opinions.</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Look up definitions of words together – you could use a dictionary, the Internet or an app on a phone or tablet.</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All reading is valuable – it doesn’t have to be just stories. Reading can involve anything from fiction and non-fiction, poetry, newspapers, magazines, football programmes, TV guides.</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Visit the local library - it’s free!</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p:txBody>
      </p:sp>
      <p:sp>
        <p:nvSpPr>
          <p:cNvPr id="9" name="Rectangle 8">
            <a:extLst>
              <a:ext uri="{FF2B5EF4-FFF2-40B4-BE49-F238E27FC236}">
                <a16:creationId xmlns:a16="http://schemas.microsoft.com/office/drawing/2014/main" id="{63D1E54A-7FEC-4F5B-B72F-810342EAFDF9}"/>
              </a:ext>
            </a:extLst>
          </p:cNvPr>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4340" name="Rectangle 3">
            <a:extLst>
              <a:ext uri="{FF2B5EF4-FFF2-40B4-BE49-F238E27FC236}">
                <a16:creationId xmlns:a16="http://schemas.microsoft.com/office/drawing/2014/main" id="{38FE2A2D-3E49-4F2C-8A83-B02360337B15}"/>
              </a:ext>
            </a:extLst>
          </p:cNvPr>
          <p:cNvSpPr>
            <a:spLocks noChangeArrowheads="1"/>
          </p:cNvSpPr>
          <p:nvPr/>
        </p:nvSpPr>
        <p:spPr bwMode="auto">
          <a:xfrm>
            <a:off x="407988" y="401638"/>
            <a:ext cx="79597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b="1">
                <a:solidFill>
                  <a:schemeClr val="bg1"/>
                </a:solidFill>
                <a:latin typeface="BPreplay" pitchFamily="50" charset="0"/>
              </a:rPr>
              <a:t>How to Help Your Child with Reading</a:t>
            </a:r>
          </a:p>
        </p:txBody>
      </p:sp>
      <p:sp>
        <p:nvSpPr>
          <p:cNvPr id="4" name="see all button">
            <a:extLst>
              <a:ext uri="{FF2B5EF4-FFF2-40B4-BE49-F238E27FC236}">
                <a16:creationId xmlns:a16="http://schemas.microsoft.com/office/drawing/2014/main" id="{AF2CF48A-1183-4DD5-884F-0434C3F98802}"/>
              </a:ext>
            </a:extLst>
          </p:cNvPr>
          <p:cNvSpPr/>
          <p:nvPr/>
        </p:nvSpPr>
        <p:spPr>
          <a:xfrm>
            <a:off x="8226425" y="168275"/>
            <a:ext cx="755650" cy="757238"/>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rgbClr val="A2DD61"/>
                </a:solidFill>
                <a:latin typeface="BPreplay" panose="02000503000000020004" pitchFamily="50" charset="0"/>
              </a:rPr>
              <a:t>click to see all text</a:t>
            </a:r>
          </a:p>
        </p:txBody>
      </p:sp>
      <p:sp>
        <p:nvSpPr>
          <p:cNvPr id="12" name="Rectangle 11">
            <a:extLst>
              <a:ext uri="{FF2B5EF4-FFF2-40B4-BE49-F238E27FC236}">
                <a16:creationId xmlns:a16="http://schemas.microsoft.com/office/drawing/2014/main" id="{EDDF0BAC-735D-42BE-9301-A75593409FA8}"/>
              </a:ext>
            </a:extLst>
          </p:cNvPr>
          <p:cNvSpPr/>
          <p:nvPr/>
        </p:nvSpPr>
        <p:spPr>
          <a:xfrm>
            <a:off x="355600"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216000"/>
          <a:lstStyle/>
          <a:p>
            <a:pPr marL="182562">
              <a:defRPr/>
            </a:pPr>
            <a:r>
              <a:rPr lang="en-GB" sz="1600" dirty="0">
                <a:solidFill>
                  <a:schemeClr val="bg2">
                    <a:lumMod val="10000"/>
                  </a:schemeClr>
                </a:solidFill>
                <a:latin typeface="BPreplay" panose="02000503000000020004" pitchFamily="50" charset="0"/>
              </a:rPr>
              <a:t>Listening to your child read can take many forms:</a:t>
            </a:r>
          </a:p>
          <a:p>
            <a:pPr marL="182562">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First and foremost, focus developing an enjoyment and love of reading.</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Enjoy stories together – reading stories to your child is equally as important as listening to your child read.</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Read a little at a time but often, rather than rarely but for long periods of time</a:t>
            </a:r>
          </a:p>
          <a:p>
            <a:pPr marL="182562">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Talk about the story before, during and afterwards – discuss the plot, the characters, their feelings and actions, how it makes you feel, predict what will happen and encourage your child to have their own opinions.</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Look up definitions of words together – you could use a dictionary, the Internet or an app on a phone or tablet.</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All reading is valuable – it doesn’t have to be just stories. Reading can involve anything from fiction and non-fiction, poetry, newspapers, magazines, football programmes, TV guides.</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Visit the local library - it’s free!</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p:txBody>
      </p:sp>
      <p:sp>
        <p:nvSpPr>
          <p:cNvPr id="10" name="Oval 9">
            <a:hlinkClick r:id="" action="ppaction://hlinkshowjump?jump=nextslide"/>
            <a:extLst>
              <a:ext uri="{FF2B5EF4-FFF2-40B4-BE49-F238E27FC236}">
                <a16:creationId xmlns:a16="http://schemas.microsoft.com/office/drawing/2014/main" id="{CD1EF595-AC20-4CD4-B54D-57B9BFC87AE3}"/>
              </a:ext>
            </a:extLst>
          </p:cNvPr>
          <p:cNvSpPr/>
          <p:nvPr/>
        </p:nvSpPr>
        <p:spPr>
          <a:xfrm>
            <a:off x="8226425" y="5930900"/>
            <a:ext cx="755650" cy="757238"/>
          </a:xfrm>
          <a:prstGeom prst="ellipse">
            <a:avLst/>
          </a:prstGeom>
          <a:solidFill>
            <a:srgbClr val="A2DD6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next page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4"/>
                    </p:tgtEl>
                  </p:cond>
                </p:stCondLst>
                <p:endSync evt="end" delay="0">
                  <p:rtn val="all"/>
                </p:endSync>
                <p:childTnLst>
                  <p:par>
                    <p:cTn id="36" fill="hold" nodeType="clickPar">
                      <p:stCondLst>
                        <p:cond delay="0"/>
                      </p:stCondLst>
                      <p:childTnLst>
                        <p:par>
                          <p:cTn id="37" fill="hold" nodeType="withGroup">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childTnLst>
                                </p:cTn>
                              </p:par>
                            </p:childTnLst>
                          </p:cTn>
                        </p:par>
                      </p:childTnLst>
                    </p:cTn>
                  </p:par>
                </p:childTnLst>
              </p:cTn>
              <p:nextCondLst>
                <p:cond evt="onClick" delay="0">
                  <p:tgtEl>
                    <p:spTgt spid="4"/>
                  </p:tgtEl>
                </p:cond>
              </p:nextCondLst>
            </p:seq>
          </p:childTnLst>
        </p:cTn>
      </p:par>
    </p:tnLst>
    <p:bldLst>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55F56F1-4F9C-43C7-96BB-97E30C251154}"/>
              </a:ext>
            </a:extLst>
          </p:cNvPr>
          <p:cNvSpPr/>
          <p:nvPr/>
        </p:nvSpPr>
        <p:spPr>
          <a:xfrm>
            <a:off x="355600"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Practise and learn weekly spelling lists – make it fun!</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Encourage opportunities for writing, such as letters to family or friends, shopping lists, notes or reminders, stories or poems.</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Write together – be a good role model for writing.</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Encourage use of a dictionary to check spelling.</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Allow your child to use a computer for word processing, which will allow for editing and correcting of errors without lots of crossing out.</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Remember that good readers become good writers! Identify good writing features when reading (e.g. vocabulary, sentence structure, punctuation).</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Show your appreciation: praise and encourage, even for small successes!</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p:txBody>
      </p:sp>
      <p:sp>
        <p:nvSpPr>
          <p:cNvPr id="9" name="Rectangle 8">
            <a:extLst>
              <a:ext uri="{FF2B5EF4-FFF2-40B4-BE49-F238E27FC236}">
                <a16:creationId xmlns:a16="http://schemas.microsoft.com/office/drawing/2014/main" id="{41607BE0-08EC-4F0A-A922-332644CCF671}"/>
              </a:ext>
            </a:extLst>
          </p:cNvPr>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5364" name="Rectangle 3">
            <a:extLst>
              <a:ext uri="{FF2B5EF4-FFF2-40B4-BE49-F238E27FC236}">
                <a16:creationId xmlns:a16="http://schemas.microsoft.com/office/drawing/2014/main" id="{4573C416-4754-48A7-8F44-AD7F7C0B46B0}"/>
              </a:ext>
            </a:extLst>
          </p:cNvPr>
          <p:cNvSpPr>
            <a:spLocks noChangeArrowheads="1"/>
          </p:cNvSpPr>
          <p:nvPr/>
        </p:nvSpPr>
        <p:spPr bwMode="auto">
          <a:xfrm>
            <a:off x="407988" y="401638"/>
            <a:ext cx="7823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b="1">
                <a:solidFill>
                  <a:schemeClr val="bg1"/>
                </a:solidFill>
                <a:latin typeface="BPreplay" pitchFamily="50" charset="0"/>
              </a:rPr>
              <a:t>How to Help Your Child with Writing</a:t>
            </a:r>
          </a:p>
        </p:txBody>
      </p:sp>
      <p:sp>
        <p:nvSpPr>
          <p:cNvPr id="4" name="see all button">
            <a:extLst>
              <a:ext uri="{FF2B5EF4-FFF2-40B4-BE49-F238E27FC236}">
                <a16:creationId xmlns:a16="http://schemas.microsoft.com/office/drawing/2014/main" id="{081C74D8-0943-4DF8-AE1B-77042F725D56}"/>
              </a:ext>
            </a:extLst>
          </p:cNvPr>
          <p:cNvSpPr/>
          <p:nvPr/>
        </p:nvSpPr>
        <p:spPr>
          <a:xfrm>
            <a:off x="8226425" y="168275"/>
            <a:ext cx="755650" cy="757238"/>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rgbClr val="A2DD61"/>
                </a:solidFill>
                <a:latin typeface="BPreplay" panose="02000503000000020004" pitchFamily="50" charset="0"/>
              </a:rPr>
              <a:t>click to see all text</a:t>
            </a:r>
          </a:p>
        </p:txBody>
      </p:sp>
      <p:sp>
        <p:nvSpPr>
          <p:cNvPr id="11" name="Rectangle 10">
            <a:extLst>
              <a:ext uri="{FF2B5EF4-FFF2-40B4-BE49-F238E27FC236}">
                <a16:creationId xmlns:a16="http://schemas.microsoft.com/office/drawing/2014/main" id="{311C09D1-DBDA-4D39-AA5B-998EE06CD000}"/>
              </a:ext>
            </a:extLst>
          </p:cNvPr>
          <p:cNvSpPr/>
          <p:nvPr/>
        </p:nvSpPr>
        <p:spPr>
          <a:xfrm>
            <a:off x="355600"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Writing will not be assessed with a test but the writing children do at school will be assessed throughout the year and a final judgement will be reported at the end of the academic year.</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Practise and learn weekly spelling lists – make it fun!</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Encourage opportunities for writing, such as letters to family or friends, shopping lists, notes or reminders, stories or poems.</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Write together – be a good role model for writing.</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Encourage use of a dictionary to check spelling.</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Allow your child to use a computer for word processing, which will allow for editing and correcting of errors without lots of crossing out.</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Remember that good readers become good writers! Identify good writing features when reading (e.g. vocabulary, sentence structure, punctuation).</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Show your appreciation: praise and encourage, even for small successes!</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p:txBody>
      </p:sp>
      <p:sp>
        <p:nvSpPr>
          <p:cNvPr id="10" name="Oval 9">
            <a:hlinkClick r:id="" action="ppaction://hlinkshowjump?jump=nextslide"/>
            <a:extLst>
              <a:ext uri="{FF2B5EF4-FFF2-40B4-BE49-F238E27FC236}">
                <a16:creationId xmlns:a16="http://schemas.microsoft.com/office/drawing/2014/main" id="{7D702CE4-46A5-4D26-8EDC-7BEB18484C33}"/>
              </a:ext>
            </a:extLst>
          </p:cNvPr>
          <p:cNvSpPr/>
          <p:nvPr/>
        </p:nvSpPr>
        <p:spPr>
          <a:xfrm>
            <a:off x="8226425" y="5930900"/>
            <a:ext cx="755650" cy="757238"/>
          </a:xfrm>
          <a:prstGeom prst="ellipse">
            <a:avLst/>
          </a:prstGeom>
          <a:solidFill>
            <a:srgbClr val="A2DD6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next page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4"/>
                    </p:tgtEl>
                  </p:cond>
                </p:stCondLst>
                <p:endSync evt="end" delay="0">
                  <p:rtn val="all"/>
                </p:endSync>
                <p:childTnLst>
                  <p:par>
                    <p:cTn id="32" fill="hold" nodeType="clickPar">
                      <p:stCondLst>
                        <p:cond delay="0"/>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childTnLst>
                                </p:cTn>
                              </p:par>
                            </p:childTnLst>
                          </p:cTn>
                        </p:par>
                      </p:childTnLst>
                    </p:cTn>
                  </p:par>
                </p:childTnLst>
              </p:cTn>
              <p:nextCondLst>
                <p:cond evt="onClick" delay="0">
                  <p:tgtEl>
                    <p:spTgt spid="4"/>
                  </p:tgtEl>
                </p:cond>
              </p:nextCondLst>
            </p:seq>
          </p:childTnLst>
        </p:cTn>
      </p:par>
    </p:tnLst>
    <p:bldLst>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90FBBC6-1683-4505-8C06-42F08E6B7A76}"/>
              </a:ext>
            </a:extLst>
          </p:cNvPr>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Rectangle 1">
            <a:extLst>
              <a:ext uri="{FF2B5EF4-FFF2-40B4-BE49-F238E27FC236}">
                <a16:creationId xmlns:a16="http://schemas.microsoft.com/office/drawing/2014/main" id="{A214FFEC-3F69-458B-9D43-931BC232977A}"/>
              </a:ext>
            </a:extLst>
          </p:cNvPr>
          <p:cNvSpPr/>
          <p:nvPr/>
        </p:nvSpPr>
        <p:spPr>
          <a:xfrm>
            <a:off x="357188" y="1176338"/>
            <a:ext cx="8429625" cy="5329237"/>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Play times tables games.</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Play mental maths games including counting in different amounts, forwards and backwards.</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Encourage opportunities for telling the time.</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Encourage opportunities for counting coins and money e.g. finding amounts or calculating change when shopping.</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Look for numbers on street signs, car registrations and anywhere else.</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Look for examples of 2D and 3D shapes around the home.</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Identify, weigh or measure quantities and amounts in the kitchen or in recipes.</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Play games involving numbers or logic, such as dominoes, card games,</a:t>
            </a:r>
          </a:p>
          <a:p>
            <a:pPr marL="177800" indent="136525">
              <a:defRPr/>
            </a:pPr>
            <a:r>
              <a:rPr lang="en-GB" sz="1600" dirty="0">
                <a:solidFill>
                  <a:schemeClr val="bg2">
                    <a:lumMod val="10000"/>
                  </a:schemeClr>
                </a:solidFill>
                <a:latin typeface="BPreplay" panose="02000503000000020004" pitchFamily="50" charset="0"/>
              </a:rPr>
              <a:t>draughts or chess.</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p:txBody>
      </p:sp>
      <p:sp>
        <p:nvSpPr>
          <p:cNvPr id="16388" name="Rectangle 3">
            <a:extLst>
              <a:ext uri="{FF2B5EF4-FFF2-40B4-BE49-F238E27FC236}">
                <a16:creationId xmlns:a16="http://schemas.microsoft.com/office/drawing/2014/main" id="{06AF252A-3E69-4AC9-86FC-03C30344A91D}"/>
              </a:ext>
            </a:extLst>
          </p:cNvPr>
          <p:cNvSpPr>
            <a:spLocks noChangeArrowheads="1"/>
          </p:cNvSpPr>
          <p:nvPr/>
        </p:nvSpPr>
        <p:spPr bwMode="auto">
          <a:xfrm>
            <a:off x="407988" y="427038"/>
            <a:ext cx="67675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200" b="1">
                <a:solidFill>
                  <a:schemeClr val="bg1"/>
                </a:solidFill>
                <a:latin typeface="BPreplay" pitchFamily="50" charset="0"/>
              </a:rPr>
              <a:t>How to Help Your Child with Maths</a:t>
            </a:r>
          </a:p>
        </p:txBody>
      </p:sp>
      <p:sp>
        <p:nvSpPr>
          <p:cNvPr id="7" name="Oval 6">
            <a:extLst>
              <a:ext uri="{FF2B5EF4-FFF2-40B4-BE49-F238E27FC236}">
                <a16:creationId xmlns:a16="http://schemas.microsoft.com/office/drawing/2014/main" id="{398828E9-ADBD-426B-B032-3BC75F6E23D0}"/>
              </a:ext>
            </a:extLst>
          </p:cNvPr>
          <p:cNvSpPr/>
          <p:nvPr/>
        </p:nvSpPr>
        <p:spPr>
          <a:xfrm>
            <a:off x="8226425" y="168275"/>
            <a:ext cx="755650" cy="757238"/>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rgbClr val="E34192"/>
                </a:solidFill>
                <a:latin typeface="BPreplay" panose="02000503000000020004" pitchFamily="50" charset="0"/>
              </a:rPr>
              <a:t>click to see all text</a:t>
            </a:r>
          </a:p>
        </p:txBody>
      </p:sp>
      <p:sp>
        <p:nvSpPr>
          <p:cNvPr id="14" name="Rectangle 13">
            <a:extLst>
              <a:ext uri="{FF2B5EF4-FFF2-40B4-BE49-F238E27FC236}">
                <a16:creationId xmlns:a16="http://schemas.microsoft.com/office/drawing/2014/main" id="{0DE01BEF-3AF6-4775-A78A-365789A4B6D8}"/>
              </a:ext>
            </a:extLst>
          </p:cNvPr>
          <p:cNvSpPr/>
          <p:nvPr/>
        </p:nvSpPr>
        <p:spPr>
          <a:xfrm>
            <a:off x="352425" y="1181100"/>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Play times tables games and use Times Tables Rockstars.</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Play mental maths games including counting in different amounts, forwards and backwards.</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Encourage opportunities for telling the time.</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Encourage opportunities for counting coins and money e.g. finding amounts or calculating change when shopping.</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Look for numbers on street signs, car registrations and anywhere else.</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Look for examples of 2D and 3D shapes around the home.</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Identify, weigh or measure quantities and amounts in the kitchen or in recipes.</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Play games involving numbers or logic, such as dominoes, card games,</a:t>
            </a:r>
          </a:p>
          <a:p>
            <a:pPr marL="177800" indent="136525">
              <a:defRPr/>
            </a:pPr>
            <a:r>
              <a:rPr lang="en-GB" sz="1600" dirty="0">
                <a:solidFill>
                  <a:schemeClr val="bg2">
                    <a:lumMod val="10000"/>
                  </a:schemeClr>
                </a:solidFill>
                <a:latin typeface="BPreplay" panose="02000503000000020004" pitchFamily="50" charset="0"/>
              </a:rPr>
              <a:t>draughts or chess.</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p:txBody>
      </p:sp>
      <p:sp>
        <p:nvSpPr>
          <p:cNvPr id="11" name="Oval 10">
            <a:hlinkClick r:id="" action="ppaction://hlinkshowjump?jump=nextslide"/>
            <a:extLst>
              <a:ext uri="{FF2B5EF4-FFF2-40B4-BE49-F238E27FC236}">
                <a16:creationId xmlns:a16="http://schemas.microsoft.com/office/drawing/2014/main" id="{853D3DCD-71BA-49FF-B0E1-E3B2D4635DB0}"/>
              </a:ext>
            </a:extLst>
          </p:cNvPr>
          <p:cNvSpPr/>
          <p:nvPr/>
        </p:nvSpPr>
        <p:spPr>
          <a:xfrm>
            <a:off x="8226425" y="5930900"/>
            <a:ext cx="755650" cy="757238"/>
          </a:xfrm>
          <a:prstGeom prst="ellipse">
            <a:avLst/>
          </a:prstGeom>
          <a:solidFill>
            <a:srgbClr val="E3419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next page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14" end="1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7" restart="whenNotActive" fill="hold" evtFilter="cancelBubble" nodeType="interactiveSeq">
                <p:stCondLst>
                  <p:cond evt="onClick" delay="0">
                    <p:tgtEl>
                      <p:spTgt spid="7"/>
                    </p:tgtEl>
                  </p:cond>
                </p:stCondLst>
                <p:endSync evt="end" delay="0">
                  <p:rtn val="all"/>
                </p:endSync>
                <p:childTnLst>
                  <p:par>
                    <p:cTn id="38" fill="hold" nodeType="clickPar">
                      <p:stCondLst>
                        <p:cond delay="0"/>
                      </p:stCondLst>
                      <p:childTnLst>
                        <p:par>
                          <p:cTn id="39" fill="hold" nodeType="withGroup">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childTnLst>
                                </p:cTn>
                              </p:par>
                            </p:childTnLst>
                          </p:cTn>
                        </p:par>
                      </p:childTnLst>
                    </p:cTn>
                  </p:par>
                </p:childTnLst>
              </p:cTn>
              <p:nextCondLst>
                <p:cond evt="onClick" delay="0">
                  <p:tgtEl>
                    <p:spTgt spid="7"/>
                  </p:tgtEl>
                </p:cond>
              </p:nextCondLst>
            </p:seq>
          </p:childTnLst>
        </p:cTn>
      </p:par>
    </p:tnLst>
    <p:bldLst>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681E491-811D-451B-BD7C-A457E481FBFB}"/>
              </a:ext>
            </a:extLst>
          </p:cNvPr>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Rectangle 1">
            <a:extLst>
              <a:ext uri="{FF2B5EF4-FFF2-40B4-BE49-F238E27FC236}">
                <a16:creationId xmlns:a16="http://schemas.microsoft.com/office/drawing/2014/main" id="{2EF1DD9C-2B47-4409-9C2C-43B3273AEF69}"/>
              </a:ext>
            </a:extLst>
          </p:cNvPr>
          <p:cNvSpPr/>
          <p:nvPr/>
        </p:nvSpPr>
        <p:spPr>
          <a:xfrm>
            <a:off x="357188" y="1176338"/>
            <a:ext cx="8429625" cy="5329237"/>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Play times tables games.</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Play mental maths games including counting in different amounts, forwards and backwards.</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Encourage opportunities for telling the time.</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Encourage opportunities for counting coins and money e.g. finding amounts or calculating change when shopping.</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Look for numbers on street signs, car registrations and anywhere else.</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Look for examples of 2D and 3D shapes around the home.</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Identify, weigh or measure quantities and amounts in the kitchen or in recipes.</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Play games involving numbers or logic, such as dominoes, card games,</a:t>
            </a:r>
          </a:p>
          <a:p>
            <a:pPr marL="177800" indent="136525">
              <a:defRPr/>
            </a:pPr>
            <a:r>
              <a:rPr lang="en-GB" sz="1600" dirty="0">
                <a:solidFill>
                  <a:schemeClr val="bg2">
                    <a:lumMod val="10000"/>
                  </a:schemeClr>
                </a:solidFill>
                <a:latin typeface="BPreplay" panose="02000503000000020004" pitchFamily="50" charset="0"/>
              </a:rPr>
              <a:t>draughts or chess.</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p:txBody>
      </p:sp>
      <p:sp>
        <p:nvSpPr>
          <p:cNvPr id="17412" name="Rectangle 3">
            <a:extLst>
              <a:ext uri="{FF2B5EF4-FFF2-40B4-BE49-F238E27FC236}">
                <a16:creationId xmlns:a16="http://schemas.microsoft.com/office/drawing/2014/main" id="{998F7FE2-8926-4920-B384-20627394B9C3}"/>
              </a:ext>
            </a:extLst>
          </p:cNvPr>
          <p:cNvSpPr>
            <a:spLocks noChangeArrowheads="1"/>
          </p:cNvSpPr>
          <p:nvPr/>
        </p:nvSpPr>
        <p:spPr bwMode="auto">
          <a:xfrm>
            <a:off x="407988" y="427038"/>
            <a:ext cx="20923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200" b="1">
                <a:solidFill>
                  <a:schemeClr val="bg1"/>
                </a:solidFill>
                <a:latin typeface="BPreplay" pitchFamily="50" charset="0"/>
              </a:rPr>
              <a:t>Questions</a:t>
            </a:r>
          </a:p>
        </p:txBody>
      </p:sp>
      <p:sp>
        <p:nvSpPr>
          <p:cNvPr id="7" name="Oval 6">
            <a:extLst>
              <a:ext uri="{FF2B5EF4-FFF2-40B4-BE49-F238E27FC236}">
                <a16:creationId xmlns:a16="http://schemas.microsoft.com/office/drawing/2014/main" id="{564E758D-A7BB-4BD2-81FC-A3916833FB4B}"/>
              </a:ext>
            </a:extLst>
          </p:cNvPr>
          <p:cNvSpPr/>
          <p:nvPr/>
        </p:nvSpPr>
        <p:spPr>
          <a:xfrm>
            <a:off x="8226425" y="168275"/>
            <a:ext cx="755650" cy="757238"/>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rgbClr val="E34192"/>
                </a:solidFill>
                <a:latin typeface="BPreplay" panose="02000503000000020004" pitchFamily="50" charset="0"/>
              </a:rPr>
              <a:t>click to see all text</a:t>
            </a:r>
          </a:p>
        </p:txBody>
      </p:sp>
      <p:sp>
        <p:nvSpPr>
          <p:cNvPr id="14" name="Rectangle 13">
            <a:extLst>
              <a:ext uri="{FF2B5EF4-FFF2-40B4-BE49-F238E27FC236}">
                <a16:creationId xmlns:a16="http://schemas.microsoft.com/office/drawing/2014/main" id="{D48C11E3-3E6E-4DE3-93DA-FF07F8552445}"/>
              </a:ext>
            </a:extLst>
          </p:cNvPr>
          <p:cNvSpPr/>
          <p:nvPr/>
        </p:nvSpPr>
        <p:spPr>
          <a:xfrm>
            <a:off x="352425" y="1181100"/>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182562">
              <a:defRPr/>
            </a:pPr>
            <a:endParaRPr lang="en-GB" sz="1600" dirty="0">
              <a:solidFill>
                <a:schemeClr val="bg2">
                  <a:lumMod val="10000"/>
                </a:schemeClr>
              </a:solidFill>
              <a:latin typeface="BPreplay" panose="02000503000000020004" pitchFamily="50" charset="0"/>
            </a:endParaRPr>
          </a:p>
          <a:p>
            <a:pPr marL="182562">
              <a:defRPr/>
            </a:pPr>
            <a:r>
              <a:rPr lang="en-GB" sz="2000" dirty="0">
                <a:solidFill>
                  <a:schemeClr val="bg2">
                    <a:lumMod val="10000"/>
                  </a:schemeClr>
                </a:solidFill>
                <a:latin typeface="Arial" panose="020B0604020202020204" pitchFamily="34" charset="0"/>
                <a:cs typeface="Arial" panose="020B0604020202020204" pitchFamily="34" charset="0"/>
              </a:rPr>
              <a:t>Thank you for taking the time to attend our meeting.</a:t>
            </a:r>
          </a:p>
          <a:p>
            <a:pPr marL="182562">
              <a:defRPr/>
            </a:pPr>
            <a:endParaRPr lang="en-GB" sz="2000" dirty="0">
              <a:solidFill>
                <a:schemeClr val="bg2">
                  <a:lumMod val="10000"/>
                </a:schemeClr>
              </a:solidFill>
              <a:latin typeface="Arial" panose="020B0604020202020204" pitchFamily="34" charset="0"/>
              <a:cs typeface="Arial" panose="020B0604020202020204" pitchFamily="34" charset="0"/>
            </a:endParaRPr>
          </a:p>
          <a:p>
            <a:pPr marL="182562">
              <a:defRPr/>
            </a:pPr>
            <a:r>
              <a:rPr lang="en-GB" sz="2000" dirty="0">
                <a:solidFill>
                  <a:schemeClr val="bg2">
                    <a:lumMod val="10000"/>
                  </a:schemeClr>
                </a:solidFill>
                <a:latin typeface="Arial" panose="020B0604020202020204" pitchFamily="34" charset="0"/>
                <a:cs typeface="Arial" panose="020B0604020202020204" pitchFamily="34" charset="0"/>
              </a:rPr>
              <a:t>Are there any questions?</a:t>
            </a:r>
          </a:p>
        </p:txBody>
      </p:sp>
      <p:sp>
        <p:nvSpPr>
          <p:cNvPr id="11" name="Oval 10">
            <a:hlinkClick r:id="" action="ppaction://hlinkshowjump?jump=nextslide"/>
            <a:extLst>
              <a:ext uri="{FF2B5EF4-FFF2-40B4-BE49-F238E27FC236}">
                <a16:creationId xmlns:a16="http://schemas.microsoft.com/office/drawing/2014/main" id="{7A2756BC-E595-4C3B-B987-E2C4753D0033}"/>
              </a:ext>
            </a:extLst>
          </p:cNvPr>
          <p:cNvSpPr/>
          <p:nvPr/>
        </p:nvSpPr>
        <p:spPr>
          <a:xfrm>
            <a:off x="8226425" y="5930900"/>
            <a:ext cx="755650" cy="757238"/>
          </a:xfrm>
          <a:prstGeom prst="ellipse">
            <a:avLst/>
          </a:prstGeom>
          <a:solidFill>
            <a:srgbClr val="E3419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next page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14" end="1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7" restart="whenNotActive" fill="hold" evtFilter="cancelBubble" nodeType="interactiveSeq">
                <p:stCondLst>
                  <p:cond evt="onClick" delay="0">
                    <p:tgtEl>
                      <p:spTgt spid="7"/>
                    </p:tgtEl>
                  </p:cond>
                </p:stCondLst>
                <p:endSync evt="end" delay="0">
                  <p:rtn val="all"/>
                </p:endSync>
                <p:childTnLst>
                  <p:par>
                    <p:cTn id="38" fill="hold" nodeType="clickPar">
                      <p:stCondLst>
                        <p:cond delay="0"/>
                      </p:stCondLst>
                      <p:childTnLst>
                        <p:par>
                          <p:cTn id="39" fill="hold" nodeType="withGroup">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childTnLst>
                                </p:cTn>
                              </p:par>
                            </p:childTnLst>
                          </p:cTn>
                        </p:par>
                      </p:childTnLst>
                    </p:cTn>
                  </p:par>
                </p:childTnLst>
              </p:cTn>
              <p:nextCondLst>
                <p:cond evt="onClick" delay="0">
                  <p:tgtEl>
                    <p:spTgt spid="7"/>
                  </p:tgtEl>
                </p:cond>
              </p:nextCondLst>
            </p:seq>
          </p:childTnLst>
        </p:cTn>
      </p:par>
    </p:tnLst>
    <p:bldLst>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F14D39C-3A1C-4116-9275-D47E6FC8C107}"/>
              </a:ext>
            </a:extLst>
          </p:cNvPr>
          <p:cNvSpPr/>
          <p:nvPr/>
        </p:nvSpPr>
        <p:spPr>
          <a:xfrm>
            <a:off x="355600"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‘Old’ national curriculum levels (e.g. Level 3, 4, 5) have now been abolished, as set out in the government guidelines.</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From 2016, test scores will be reported as ‘scaled scores’.</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This means it is very difficult to compare the assessment of a previous year with the current year.</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Your child will still be taught with the highest expectations and cover all required elements of the curriculum, similar to previous years.</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The new curriculum is more rigorous and sets high expectations which all schools have had to work hard to meet since the beginning of last year.</a:t>
            </a:r>
          </a:p>
        </p:txBody>
      </p:sp>
      <p:sp>
        <p:nvSpPr>
          <p:cNvPr id="9" name="Rectangle 8">
            <a:extLst>
              <a:ext uri="{FF2B5EF4-FFF2-40B4-BE49-F238E27FC236}">
                <a16:creationId xmlns:a16="http://schemas.microsoft.com/office/drawing/2014/main" id="{70EC05BC-05DE-456A-AB61-D42179680314}"/>
              </a:ext>
            </a:extLst>
          </p:cNvPr>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100" name="Rectangle 3">
            <a:extLst>
              <a:ext uri="{FF2B5EF4-FFF2-40B4-BE49-F238E27FC236}">
                <a16:creationId xmlns:a16="http://schemas.microsoft.com/office/drawing/2014/main" id="{2C50E86C-5FE7-446B-A3A6-10781E33CA34}"/>
              </a:ext>
            </a:extLst>
          </p:cNvPr>
          <p:cNvSpPr>
            <a:spLocks noChangeArrowheads="1"/>
          </p:cNvSpPr>
          <p:nvPr/>
        </p:nvSpPr>
        <p:spPr bwMode="auto">
          <a:xfrm>
            <a:off x="407988" y="401638"/>
            <a:ext cx="58801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b="1" dirty="0">
                <a:solidFill>
                  <a:schemeClr val="bg1"/>
                </a:solidFill>
                <a:latin typeface="BPreplay" pitchFamily="50" charset="0"/>
              </a:rPr>
              <a:t>Assessment and Reporting</a:t>
            </a:r>
          </a:p>
        </p:txBody>
      </p:sp>
      <p:sp>
        <p:nvSpPr>
          <p:cNvPr id="4" name="see all">
            <a:extLst>
              <a:ext uri="{FF2B5EF4-FFF2-40B4-BE49-F238E27FC236}">
                <a16:creationId xmlns:a16="http://schemas.microsoft.com/office/drawing/2014/main" id="{D3B2AAD4-7CA5-40C5-A7C9-FDCEAE611B5A}"/>
              </a:ext>
            </a:extLst>
          </p:cNvPr>
          <p:cNvSpPr/>
          <p:nvPr/>
        </p:nvSpPr>
        <p:spPr>
          <a:xfrm>
            <a:off x="8226425" y="168275"/>
            <a:ext cx="755650" cy="757238"/>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rgbClr val="23A7F9"/>
                </a:solidFill>
                <a:latin typeface="BPreplay" panose="02000503000000020004" pitchFamily="50" charset="0"/>
              </a:rPr>
              <a:t>click to see all text</a:t>
            </a:r>
          </a:p>
        </p:txBody>
      </p:sp>
      <p:sp>
        <p:nvSpPr>
          <p:cNvPr id="12" name="Rectangle 11">
            <a:extLst>
              <a:ext uri="{FF2B5EF4-FFF2-40B4-BE49-F238E27FC236}">
                <a16:creationId xmlns:a16="http://schemas.microsoft.com/office/drawing/2014/main" id="{EC4FA80C-0F50-4BA6-BBB1-0507904F84BC}"/>
              </a:ext>
            </a:extLst>
          </p:cNvPr>
          <p:cNvSpPr/>
          <p:nvPr/>
        </p:nvSpPr>
        <p:spPr>
          <a:xfrm>
            <a:off x="355600" y="1192213"/>
            <a:ext cx="8429625" cy="5329237"/>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182562">
              <a:defRPr/>
            </a:pPr>
            <a:r>
              <a:rPr lang="en-GB" b="1" dirty="0">
                <a:solidFill>
                  <a:schemeClr val="bg2">
                    <a:lumMod val="10000"/>
                  </a:schemeClr>
                </a:solidFill>
                <a:latin typeface="Arial" panose="020B0604020202020204" pitchFamily="34" charset="0"/>
                <a:cs typeface="Arial" panose="020B0604020202020204" pitchFamily="34" charset="0"/>
              </a:rPr>
              <a:t>What is meant by ‘scaled scores’?</a:t>
            </a:r>
          </a:p>
          <a:p>
            <a:pPr marL="182562">
              <a:defRPr/>
            </a:pPr>
            <a:endParaRPr lang="en-GB" b="1" dirty="0">
              <a:solidFill>
                <a:schemeClr val="bg2">
                  <a:lumMod val="10000"/>
                </a:schemeClr>
              </a:solidFill>
              <a:latin typeface="Arial" panose="020B0604020202020204" pitchFamily="34" charset="0"/>
              <a:cs typeface="Arial" panose="020B0604020202020204" pitchFamily="34" charset="0"/>
            </a:endParaRPr>
          </a:p>
          <a:p>
            <a:pPr marL="182562">
              <a:defRPr/>
            </a:pPr>
            <a:r>
              <a:rPr lang="en-GB" dirty="0">
                <a:solidFill>
                  <a:schemeClr val="bg2">
                    <a:lumMod val="10000"/>
                  </a:schemeClr>
                </a:solidFill>
                <a:latin typeface="Arial" panose="020B0604020202020204" pitchFamily="34" charset="0"/>
                <a:cs typeface="Arial" panose="020B0604020202020204" pitchFamily="34" charset="0"/>
              </a:rPr>
              <a:t>From 2016, test scores have been reported as ‘scaled scores’.</a:t>
            </a:r>
          </a:p>
          <a:p>
            <a:pPr marL="182562">
              <a:defRPr/>
            </a:pPr>
            <a:endParaRPr lang="en-GB" b="1" dirty="0">
              <a:solidFill>
                <a:schemeClr val="bg2">
                  <a:lumMod val="10000"/>
                </a:schemeClr>
              </a:solidFill>
              <a:latin typeface="Arial" panose="020B0604020202020204" pitchFamily="34" charset="0"/>
              <a:cs typeface="Arial" panose="020B0604020202020204" pitchFamily="34" charset="0"/>
            </a:endParaRPr>
          </a:p>
          <a:p>
            <a:pPr marL="182562">
              <a:defRPr/>
            </a:pPr>
            <a:r>
              <a:rPr lang="en-GB" dirty="0">
                <a:solidFill>
                  <a:schemeClr val="tx1"/>
                </a:solidFill>
                <a:latin typeface="Arial" panose="020B0604020202020204" pitchFamily="34" charset="0"/>
                <a:cs typeface="Arial" panose="020B0604020202020204" pitchFamily="34" charset="0"/>
              </a:rPr>
              <a:t>Tests are developed to the same specification each year, however, because the questions must be different, the difficulty of tests may vary slightly each year. This means we need to convert the total number of marks a pupil gets in a test (their ‘raw’ score) into a scaled score, to ensure we can make accurate comparisons of pupil performance over time.</a:t>
            </a:r>
            <a:endParaRPr lang="en-GB" b="1" dirty="0">
              <a:solidFill>
                <a:schemeClr val="tx1"/>
              </a:solidFill>
              <a:latin typeface="Arial" panose="020B0604020202020204" pitchFamily="34" charset="0"/>
              <a:cs typeface="Arial" panose="020B0604020202020204" pitchFamily="34" charset="0"/>
            </a:endParaRPr>
          </a:p>
          <a:p>
            <a:pPr marL="182562">
              <a:defRPr/>
            </a:pPr>
            <a:endParaRPr lang="en-GB" dirty="0">
              <a:solidFill>
                <a:schemeClr val="bg2">
                  <a:lumMod val="10000"/>
                </a:schemeClr>
              </a:solidFill>
              <a:latin typeface="Arial" panose="020B0604020202020204" pitchFamily="34" charset="0"/>
              <a:cs typeface="Arial" panose="020B0604020202020204" pitchFamily="34" charset="0"/>
            </a:endParaRPr>
          </a:p>
          <a:p>
            <a:pPr marL="182562">
              <a:defRPr/>
            </a:pPr>
            <a:r>
              <a:rPr lang="en-GB" dirty="0">
                <a:solidFill>
                  <a:schemeClr val="bg2">
                    <a:lumMod val="10000"/>
                  </a:schemeClr>
                </a:solidFill>
                <a:latin typeface="Arial" panose="020B0604020202020204" pitchFamily="34" charset="0"/>
                <a:cs typeface="Arial" panose="020B0604020202020204" pitchFamily="34" charset="0"/>
              </a:rPr>
              <a:t>Each pupil’s raw test score will therefore be converted into a score on the scale, either at, above or below 100.</a:t>
            </a:r>
          </a:p>
          <a:p>
            <a:pPr marL="182562">
              <a:defRPr/>
            </a:pPr>
            <a:endParaRPr lang="en-GB" dirty="0">
              <a:solidFill>
                <a:schemeClr val="bg2">
                  <a:lumMod val="10000"/>
                </a:schemeClr>
              </a:solidFill>
              <a:latin typeface="Arial" panose="020B0604020202020204" pitchFamily="34" charset="0"/>
              <a:cs typeface="Arial" panose="020B0604020202020204" pitchFamily="34" charset="0"/>
            </a:endParaRPr>
          </a:p>
        </p:txBody>
      </p:sp>
      <p:sp>
        <p:nvSpPr>
          <p:cNvPr id="10" name="Oval 9">
            <a:hlinkClick r:id="" action="ppaction://hlinkshowjump?jump=nextslide"/>
            <a:extLst>
              <a:ext uri="{FF2B5EF4-FFF2-40B4-BE49-F238E27FC236}">
                <a16:creationId xmlns:a16="http://schemas.microsoft.com/office/drawing/2014/main" id="{11F9A034-7943-42BB-A227-FB5D83E9177B}"/>
              </a:ext>
            </a:extLst>
          </p:cNvPr>
          <p:cNvSpPr/>
          <p:nvPr/>
        </p:nvSpPr>
        <p:spPr>
          <a:xfrm>
            <a:off x="8226425" y="5930900"/>
            <a:ext cx="755650" cy="757238"/>
          </a:xfrm>
          <a:prstGeom prst="ellipse">
            <a:avLst/>
          </a:prstGeom>
          <a:solidFill>
            <a:srgbClr val="23A7F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next page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4"/>
                    </p:tgtEl>
                  </p:cond>
                </p:stCondLst>
                <p:endSync evt="end" delay="0">
                  <p:rtn val="all"/>
                </p:endSync>
                <p:childTnLst>
                  <p:par>
                    <p:cTn id="24" fill="hold" nodeType="clickPar">
                      <p:stCondLst>
                        <p:cond delay="0"/>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childTnLst>
                                </p:cTn>
                              </p:par>
                            </p:childTnLst>
                          </p:cTn>
                        </p:par>
                      </p:childTnLst>
                    </p:cTn>
                  </p:par>
                </p:childTnLst>
              </p:cTn>
              <p:nextCondLst>
                <p:cond evt="onClick" delay="0">
                  <p:tgtEl>
                    <p:spTgt spid="4"/>
                  </p:tgtEl>
                </p:cond>
              </p:nextCondLst>
            </p:seq>
          </p:childTnLst>
        </p:cTn>
      </p:par>
    </p:tnLst>
    <p:bldLst>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D21EB75-E5DB-4CE1-BE09-9018E6EDC39F}"/>
              </a:ext>
            </a:extLst>
          </p:cNvPr>
          <p:cNvSpPr/>
          <p:nvPr/>
        </p:nvSpPr>
        <p:spPr>
          <a:xfrm>
            <a:off x="355600"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182562">
              <a:defRPr/>
            </a:pPr>
            <a:r>
              <a:rPr lang="en-GB" sz="1600" dirty="0">
                <a:solidFill>
                  <a:schemeClr val="bg2">
                    <a:lumMod val="10000"/>
                  </a:schemeClr>
                </a:solidFill>
                <a:latin typeface="BPreplay" panose="02000503000000020004" pitchFamily="50" charset="0"/>
              </a:rPr>
              <a:t>On publication of the test results in July 2016:</a:t>
            </a:r>
          </a:p>
          <a:p>
            <a:pPr marL="182562">
              <a:defRPr/>
            </a:pPr>
            <a:endParaRPr lang="en-GB" sz="1600" dirty="0">
              <a:solidFill>
                <a:schemeClr val="bg2">
                  <a:lumMod val="10000"/>
                </a:schemeClr>
              </a:solidFill>
              <a:latin typeface="BPreplay" panose="02000503000000020004" pitchFamily="50" charset="0"/>
            </a:endParaRPr>
          </a:p>
          <a:p>
            <a:pPr marL="466725" indent="-195263">
              <a:buFont typeface="Arial" panose="020B0604020202020204" pitchFamily="34" charset="0"/>
              <a:buChar char="•"/>
              <a:defRPr/>
            </a:pPr>
            <a:r>
              <a:rPr lang="en-GB" sz="1600" dirty="0">
                <a:solidFill>
                  <a:schemeClr val="bg2">
                    <a:lumMod val="10000"/>
                  </a:schemeClr>
                </a:solidFill>
                <a:latin typeface="BPreplay" panose="02000503000000020004" pitchFamily="50" charset="0"/>
              </a:rPr>
              <a:t>A child awarded a scaled score of 100 is judged to have met the ‘national standard’ in the area judged by the test.</a:t>
            </a:r>
          </a:p>
          <a:p>
            <a:pPr marL="466725" indent="-195263">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466725" indent="-195263">
              <a:buFont typeface="Arial" panose="020B0604020202020204" pitchFamily="34" charset="0"/>
              <a:buChar char="•"/>
              <a:defRPr/>
            </a:pPr>
            <a:r>
              <a:rPr lang="en-GB" sz="1600" dirty="0">
                <a:solidFill>
                  <a:schemeClr val="bg2">
                    <a:lumMod val="10000"/>
                  </a:schemeClr>
                </a:solidFill>
                <a:latin typeface="BPreplay" panose="02000503000000020004" pitchFamily="50" charset="0"/>
              </a:rPr>
              <a:t>A child awarded a scaled score of more than 100 is judged to have exceeded the national standard and demonstrated a higher than expected knowledge of the curriculum for their age.</a:t>
            </a:r>
          </a:p>
          <a:p>
            <a:pPr marL="466725" indent="-195263">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466725" indent="-195263">
              <a:buFont typeface="Arial" panose="020B0604020202020204" pitchFamily="34" charset="0"/>
              <a:buChar char="•"/>
              <a:defRPr/>
            </a:pPr>
            <a:r>
              <a:rPr lang="en-GB" sz="1600" dirty="0">
                <a:solidFill>
                  <a:schemeClr val="bg2">
                    <a:lumMod val="10000"/>
                  </a:schemeClr>
                </a:solidFill>
                <a:latin typeface="BPreplay" panose="02000503000000020004" pitchFamily="50" charset="0"/>
              </a:rPr>
              <a:t>A child awarded a scaled score of less than 100 is judged to have not yet met the national standard and performed below expectation for their age.</a:t>
            </a:r>
          </a:p>
          <a:p>
            <a:pPr marL="466725" indent="-195263">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466725" indent="-195263">
              <a:buFont typeface="Arial" panose="020B0604020202020204" pitchFamily="34" charset="0"/>
              <a:buChar char="•"/>
              <a:defRPr/>
            </a:pPr>
            <a:r>
              <a:rPr lang="en-GB" sz="1600" dirty="0">
                <a:solidFill>
                  <a:schemeClr val="bg2">
                    <a:lumMod val="10000"/>
                  </a:schemeClr>
                </a:solidFill>
                <a:latin typeface="BPreplay" panose="02000503000000020004" pitchFamily="50" charset="0"/>
              </a:rPr>
              <a:t>Marking guidance for KS1 tests will include conversion tables. Teachers will use these to translate pupil’s raw scores into scaled scores to see whether each pupil has met the national standard. Teachers will use the scaled scores to inform their teacher assessment judgements.</a:t>
            </a:r>
          </a:p>
        </p:txBody>
      </p:sp>
      <p:sp>
        <p:nvSpPr>
          <p:cNvPr id="9" name="Rectangle 8">
            <a:extLst>
              <a:ext uri="{FF2B5EF4-FFF2-40B4-BE49-F238E27FC236}">
                <a16:creationId xmlns:a16="http://schemas.microsoft.com/office/drawing/2014/main" id="{63CC8CB7-C487-4E49-887D-29AA0C365688}"/>
              </a:ext>
            </a:extLst>
          </p:cNvPr>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124" name="Rectangle 3">
            <a:extLst>
              <a:ext uri="{FF2B5EF4-FFF2-40B4-BE49-F238E27FC236}">
                <a16:creationId xmlns:a16="http://schemas.microsoft.com/office/drawing/2014/main" id="{85A6A34F-8E5F-4483-8666-37B675290AD2}"/>
              </a:ext>
            </a:extLst>
          </p:cNvPr>
          <p:cNvSpPr>
            <a:spLocks noChangeArrowheads="1"/>
          </p:cNvSpPr>
          <p:nvPr/>
        </p:nvSpPr>
        <p:spPr bwMode="auto">
          <a:xfrm>
            <a:off x="407988" y="401638"/>
            <a:ext cx="49942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b="1">
                <a:solidFill>
                  <a:schemeClr val="bg1"/>
                </a:solidFill>
                <a:latin typeface="BPreplay" pitchFamily="50" charset="0"/>
              </a:rPr>
              <a:t>Scaled Score Examples</a:t>
            </a:r>
          </a:p>
        </p:txBody>
      </p:sp>
      <p:sp>
        <p:nvSpPr>
          <p:cNvPr id="4" name="see all button">
            <a:extLst>
              <a:ext uri="{FF2B5EF4-FFF2-40B4-BE49-F238E27FC236}">
                <a16:creationId xmlns:a16="http://schemas.microsoft.com/office/drawing/2014/main" id="{9A4111B5-E0C1-48BC-B76C-961D6B7C22B8}"/>
              </a:ext>
            </a:extLst>
          </p:cNvPr>
          <p:cNvSpPr/>
          <p:nvPr/>
        </p:nvSpPr>
        <p:spPr>
          <a:xfrm>
            <a:off x="8226425" y="168275"/>
            <a:ext cx="755650" cy="757238"/>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rgbClr val="23A7F9"/>
                </a:solidFill>
                <a:latin typeface="BPreplay" panose="02000503000000020004" pitchFamily="50" charset="0"/>
              </a:rPr>
              <a:t>click to see all text</a:t>
            </a:r>
          </a:p>
        </p:txBody>
      </p:sp>
      <p:sp>
        <p:nvSpPr>
          <p:cNvPr id="14" name="Rectangle 13">
            <a:extLst>
              <a:ext uri="{FF2B5EF4-FFF2-40B4-BE49-F238E27FC236}">
                <a16:creationId xmlns:a16="http://schemas.microsoft.com/office/drawing/2014/main" id="{049990F0-5A6E-45D4-BB84-0EC6332FDE15}"/>
              </a:ext>
            </a:extLst>
          </p:cNvPr>
          <p:cNvSpPr/>
          <p:nvPr/>
        </p:nvSpPr>
        <p:spPr>
          <a:xfrm>
            <a:off x="363538"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182562">
              <a:defRPr/>
            </a:pPr>
            <a:r>
              <a:rPr lang="en-GB" dirty="0">
                <a:solidFill>
                  <a:schemeClr val="bg2">
                    <a:lumMod val="10000"/>
                  </a:schemeClr>
                </a:solidFill>
                <a:latin typeface="Arial" panose="020B0604020202020204" pitchFamily="34" charset="0"/>
                <a:cs typeface="Arial" panose="020B0604020202020204" pitchFamily="34" charset="0"/>
              </a:rPr>
              <a:t>On publication of the test results in July 2022:</a:t>
            </a:r>
          </a:p>
          <a:p>
            <a:pPr marL="182562">
              <a:defRPr/>
            </a:pPr>
            <a:endParaRPr lang="en-GB" dirty="0">
              <a:solidFill>
                <a:schemeClr val="bg2">
                  <a:lumMod val="10000"/>
                </a:schemeClr>
              </a:solidFill>
              <a:latin typeface="Arial" panose="020B0604020202020204" pitchFamily="34" charset="0"/>
              <a:cs typeface="Arial" panose="020B0604020202020204" pitchFamily="34" charset="0"/>
            </a:endParaRPr>
          </a:p>
          <a:p>
            <a:pPr marL="466725" indent="-195263">
              <a:buFont typeface="Arial" panose="020B0604020202020204" pitchFamily="34" charset="0"/>
              <a:buChar char="•"/>
              <a:defRPr/>
            </a:pPr>
            <a:r>
              <a:rPr lang="en-GB" dirty="0">
                <a:solidFill>
                  <a:schemeClr val="bg2">
                    <a:lumMod val="10000"/>
                  </a:schemeClr>
                </a:solidFill>
                <a:latin typeface="Arial" panose="020B0604020202020204" pitchFamily="34" charset="0"/>
                <a:cs typeface="Arial" panose="020B0604020202020204" pitchFamily="34" charset="0"/>
              </a:rPr>
              <a:t>A child awarded a scaled score of 100 is judged to have met the ‘national standard’ in the area judged by the test.</a:t>
            </a:r>
          </a:p>
          <a:p>
            <a:pPr marL="466725" indent="-195263">
              <a:buFont typeface="Arial" panose="020B0604020202020204" pitchFamily="34" charset="0"/>
              <a:buChar char="•"/>
              <a:defRPr/>
            </a:pPr>
            <a:endParaRPr lang="en-GB" dirty="0">
              <a:solidFill>
                <a:schemeClr val="bg2">
                  <a:lumMod val="10000"/>
                </a:schemeClr>
              </a:solidFill>
              <a:latin typeface="Arial" panose="020B0604020202020204" pitchFamily="34" charset="0"/>
              <a:cs typeface="Arial" panose="020B0604020202020204" pitchFamily="34" charset="0"/>
            </a:endParaRPr>
          </a:p>
          <a:p>
            <a:pPr marL="466725" indent="-195263">
              <a:buFont typeface="Arial" panose="020B0604020202020204" pitchFamily="34" charset="0"/>
              <a:buChar char="•"/>
              <a:defRPr/>
            </a:pPr>
            <a:r>
              <a:rPr lang="en-GB" dirty="0">
                <a:solidFill>
                  <a:schemeClr val="bg2">
                    <a:lumMod val="10000"/>
                  </a:schemeClr>
                </a:solidFill>
                <a:latin typeface="Arial" panose="020B0604020202020204" pitchFamily="34" charset="0"/>
                <a:cs typeface="Arial" panose="020B0604020202020204" pitchFamily="34" charset="0"/>
              </a:rPr>
              <a:t>A child awarded a scaled score of more than 110 is judged to have exceeded the national standard and demonstrated a higher than expected knowledge of the curriculum for their age.</a:t>
            </a:r>
          </a:p>
          <a:p>
            <a:pPr marL="466725" indent="-195263">
              <a:buFont typeface="Arial" panose="020B0604020202020204" pitchFamily="34" charset="0"/>
              <a:buChar char="•"/>
              <a:defRPr/>
            </a:pPr>
            <a:endParaRPr lang="en-GB" dirty="0">
              <a:solidFill>
                <a:schemeClr val="bg2">
                  <a:lumMod val="10000"/>
                </a:schemeClr>
              </a:solidFill>
              <a:latin typeface="Arial" panose="020B0604020202020204" pitchFamily="34" charset="0"/>
              <a:cs typeface="Arial" panose="020B0604020202020204" pitchFamily="34" charset="0"/>
            </a:endParaRPr>
          </a:p>
          <a:p>
            <a:pPr marL="466725" indent="-195263">
              <a:buFont typeface="Arial" panose="020B0604020202020204" pitchFamily="34" charset="0"/>
              <a:buChar char="•"/>
              <a:defRPr/>
            </a:pPr>
            <a:r>
              <a:rPr lang="en-GB" dirty="0">
                <a:solidFill>
                  <a:schemeClr val="bg2">
                    <a:lumMod val="10000"/>
                  </a:schemeClr>
                </a:solidFill>
                <a:latin typeface="Arial" panose="020B0604020202020204" pitchFamily="34" charset="0"/>
                <a:cs typeface="Arial" panose="020B0604020202020204" pitchFamily="34" charset="0"/>
              </a:rPr>
              <a:t>A child awarded a scaled score of less than 100 is judged to have not yet met the national standard and performed below expectation for their age.</a:t>
            </a:r>
          </a:p>
          <a:p>
            <a:pPr marL="466725" indent="-195263">
              <a:buFont typeface="Arial" panose="020B0604020202020204" pitchFamily="34" charset="0"/>
              <a:buChar char="•"/>
              <a:defRPr/>
            </a:pPr>
            <a:endParaRPr lang="en-GB" dirty="0">
              <a:solidFill>
                <a:schemeClr val="bg2">
                  <a:lumMod val="10000"/>
                </a:schemeClr>
              </a:solidFill>
              <a:latin typeface="Arial" panose="020B0604020202020204" pitchFamily="34" charset="0"/>
              <a:cs typeface="Arial" panose="020B0604020202020204" pitchFamily="34" charset="0"/>
            </a:endParaRPr>
          </a:p>
          <a:p>
            <a:pPr marL="466725" indent="-195263">
              <a:buFont typeface="Arial" panose="020B0604020202020204" pitchFamily="34" charset="0"/>
              <a:buChar char="•"/>
              <a:defRPr/>
            </a:pPr>
            <a:r>
              <a:rPr lang="en-GB" dirty="0">
                <a:solidFill>
                  <a:schemeClr val="bg2">
                    <a:lumMod val="10000"/>
                  </a:schemeClr>
                </a:solidFill>
                <a:latin typeface="Arial" panose="020B0604020202020204" pitchFamily="34" charset="0"/>
                <a:cs typeface="Arial" panose="020B0604020202020204" pitchFamily="34" charset="0"/>
              </a:rPr>
              <a:t>Teachers will use the scaled scores to inform their teacher assessment judgements.</a:t>
            </a:r>
          </a:p>
          <a:p>
            <a:pPr marL="466725" indent="-195263">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466725" indent="-195263">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p:txBody>
      </p:sp>
      <p:sp>
        <p:nvSpPr>
          <p:cNvPr id="10" name="Oval 9">
            <a:hlinkClick r:id="" action="ppaction://hlinkshowjump?jump=nextslide"/>
            <a:extLst>
              <a:ext uri="{FF2B5EF4-FFF2-40B4-BE49-F238E27FC236}">
                <a16:creationId xmlns:a16="http://schemas.microsoft.com/office/drawing/2014/main" id="{6EF1E9B5-49CC-49D4-A31A-E7AD6375C018}"/>
              </a:ext>
            </a:extLst>
          </p:cNvPr>
          <p:cNvSpPr/>
          <p:nvPr/>
        </p:nvSpPr>
        <p:spPr>
          <a:xfrm>
            <a:off x="8226425" y="5930900"/>
            <a:ext cx="755650" cy="757238"/>
          </a:xfrm>
          <a:prstGeom prst="ellipse">
            <a:avLst/>
          </a:prstGeom>
          <a:solidFill>
            <a:srgbClr val="23A7F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next page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4"/>
                    </p:tgtEl>
                  </p:cond>
                </p:stCondLst>
                <p:endSync evt="end" delay="0">
                  <p:rtn val="all"/>
                </p:endSync>
                <p:childTnLst>
                  <p:par>
                    <p:cTn id="24" fill="hold" nodeType="clickPar">
                      <p:stCondLst>
                        <p:cond delay="0"/>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childTnLst>
                                </p:cTn>
                              </p:par>
                            </p:childTnLst>
                          </p:cTn>
                        </p:par>
                      </p:childTnLst>
                    </p:cTn>
                  </p:par>
                </p:childTnLst>
              </p:cTn>
              <p:nextCondLst>
                <p:cond evt="onClick" delay="0">
                  <p:tgtEl>
                    <p:spTgt spid="4"/>
                  </p:tgtEl>
                </p:cond>
              </p:nextCondLst>
            </p:seq>
          </p:childTnLst>
        </p:cTn>
      </p:par>
    </p:tnLst>
    <p:bldLst>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347B94-5F80-4135-A0B5-49A56224C675}"/>
              </a:ext>
            </a:extLst>
          </p:cNvPr>
          <p:cNvSpPr/>
          <p:nvPr/>
        </p:nvSpPr>
        <p:spPr>
          <a:xfrm>
            <a:off x="355600"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182562">
              <a:defRPr/>
            </a:pPr>
            <a:r>
              <a:rPr lang="en-GB" sz="1600" dirty="0">
                <a:solidFill>
                  <a:schemeClr val="bg2">
                    <a:lumMod val="10000"/>
                  </a:schemeClr>
                </a:solidFill>
                <a:latin typeface="BPreplay" panose="02000503000000020004" pitchFamily="50" charset="0"/>
              </a:rPr>
              <a:t>At the end of Year 2, children will take SATS in:</a:t>
            </a:r>
          </a:p>
          <a:p>
            <a:pPr marL="182562">
              <a:defRPr/>
            </a:pPr>
            <a:endParaRPr lang="en-GB" sz="1600" dirty="0">
              <a:solidFill>
                <a:schemeClr val="bg2">
                  <a:lumMod val="10000"/>
                </a:schemeClr>
              </a:solidFill>
              <a:latin typeface="BPreplay" panose="02000503000000020004" pitchFamily="50" charset="0"/>
            </a:endParaRPr>
          </a:p>
          <a:p>
            <a:pPr marL="466725" indent="-195263">
              <a:buFont typeface="Arial" panose="020B0604020202020204" pitchFamily="34" charset="0"/>
              <a:buChar char="•"/>
              <a:defRPr/>
            </a:pPr>
            <a:r>
              <a:rPr lang="en-GB" sz="1600" dirty="0">
                <a:solidFill>
                  <a:schemeClr val="bg2">
                    <a:lumMod val="10000"/>
                  </a:schemeClr>
                </a:solidFill>
                <a:latin typeface="BPreplay" panose="02000503000000020004" pitchFamily="50" charset="0"/>
              </a:rPr>
              <a:t>Reading;</a:t>
            </a:r>
          </a:p>
          <a:p>
            <a:pPr marL="466725" indent="-195263">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466725" indent="-195263">
              <a:buFont typeface="Arial" panose="020B0604020202020204" pitchFamily="34" charset="0"/>
              <a:buChar char="•"/>
              <a:defRPr/>
            </a:pPr>
            <a:r>
              <a:rPr lang="en-GB" sz="1600" dirty="0">
                <a:solidFill>
                  <a:schemeClr val="bg2">
                    <a:lumMod val="10000"/>
                  </a:schemeClr>
                </a:solidFill>
                <a:latin typeface="BPreplay" panose="02000503000000020004" pitchFamily="50" charset="0"/>
              </a:rPr>
              <a:t>English grammar, punctuation and spelling;</a:t>
            </a:r>
          </a:p>
          <a:p>
            <a:pPr marL="466725" indent="-195263">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466725" indent="-195263">
              <a:buFont typeface="Arial" panose="020B0604020202020204" pitchFamily="34" charset="0"/>
              <a:buChar char="•"/>
              <a:defRPr/>
            </a:pPr>
            <a:r>
              <a:rPr lang="en-GB" sz="1600" dirty="0">
                <a:solidFill>
                  <a:schemeClr val="bg2">
                    <a:lumMod val="10000"/>
                  </a:schemeClr>
                </a:solidFill>
                <a:latin typeface="BPreplay" panose="02000503000000020004" pitchFamily="50" charset="0"/>
              </a:rPr>
              <a:t>Maths.</a:t>
            </a:r>
          </a:p>
          <a:p>
            <a:pPr marL="182562">
              <a:defRPr/>
            </a:pPr>
            <a:endParaRPr lang="en-GB" sz="1600" dirty="0">
              <a:solidFill>
                <a:schemeClr val="bg2">
                  <a:lumMod val="10000"/>
                </a:schemeClr>
              </a:solidFill>
              <a:latin typeface="BPreplay" panose="02000503000000020004" pitchFamily="50" charset="0"/>
            </a:endParaRPr>
          </a:p>
          <a:p>
            <a:pPr marL="182562">
              <a:defRPr/>
            </a:pPr>
            <a:r>
              <a:rPr lang="en-GB" sz="1600" dirty="0">
                <a:solidFill>
                  <a:schemeClr val="bg2">
                    <a:lumMod val="10000"/>
                  </a:schemeClr>
                </a:solidFill>
                <a:latin typeface="BPreplay" panose="02000503000000020004" pitchFamily="50" charset="0"/>
              </a:rPr>
              <a:t>The tests are due to take place in May of each year.</a:t>
            </a:r>
          </a:p>
          <a:p>
            <a:pPr marL="719138" indent="-177800">
              <a:buFont typeface="Courier New" panose="02070309020205020404" pitchFamily="49" charset="0"/>
              <a:buChar char="o"/>
              <a:defRPr/>
            </a:pPr>
            <a:endParaRPr lang="en-GB" sz="1600" dirty="0">
              <a:solidFill>
                <a:schemeClr val="bg2">
                  <a:lumMod val="10000"/>
                </a:schemeClr>
              </a:solidFill>
              <a:latin typeface="BPreplay" panose="02000503000000020004" pitchFamily="50" charset="0"/>
            </a:endParaRPr>
          </a:p>
        </p:txBody>
      </p:sp>
      <p:sp>
        <p:nvSpPr>
          <p:cNvPr id="9" name="Rectangle 8">
            <a:extLst>
              <a:ext uri="{FF2B5EF4-FFF2-40B4-BE49-F238E27FC236}">
                <a16:creationId xmlns:a16="http://schemas.microsoft.com/office/drawing/2014/main" id="{F2DFF181-EEA0-45B9-8523-053AA5E7D882}"/>
              </a:ext>
            </a:extLst>
          </p:cNvPr>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148" name="Rectangle 3">
            <a:extLst>
              <a:ext uri="{FF2B5EF4-FFF2-40B4-BE49-F238E27FC236}">
                <a16:creationId xmlns:a16="http://schemas.microsoft.com/office/drawing/2014/main" id="{A6972AF2-C98B-495B-9781-9039BFB3C720}"/>
              </a:ext>
            </a:extLst>
          </p:cNvPr>
          <p:cNvSpPr>
            <a:spLocks noChangeArrowheads="1"/>
          </p:cNvSpPr>
          <p:nvPr/>
        </p:nvSpPr>
        <p:spPr bwMode="auto">
          <a:xfrm>
            <a:off x="407988" y="401638"/>
            <a:ext cx="21431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b="1">
                <a:solidFill>
                  <a:schemeClr val="bg1"/>
                </a:solidFill>
                <a:latin typeface="BPreplay" pitchFamily="50" charset="0"/>
              </a:rPr>
              <a:t>The Tests</a:t>
            </a:r>
          </a:p>
        </p:txBody>
      </p:sp>
      <p:sp>
        <p:nvSpPr>
          <p:cNvPr id="4" name="see all button">
            <a:extLst>
              <a:ext uri="{FF2B5EF4-FFF2-40B4-BE49-F238E27FC236}">
                <a16:creationId xmlns:a16="http://schemas.microsoft.com/office/drawing/2014/main" id="{E43DF161-111C-4540-BAF0-1F37D82FA108}"/>
              </a:ext>
            </a:extLst>
          </p:cNvPr>
          <p:cNvSpPr/>
          <p:nvPr/>
        </p:nvSpPr>
        <p:spPr>
          <a:xfrm>
            <a:off x="8226425" y="168275"/>
            <a:ext cx="755650" cy="757238"/>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rgbClr val="23A7F9"/>
                </a:solidFill>
                <a:latin typeface="BPreplay" panose="02000503000000020004" pitchFamily="50" charset="0"/>
              </a:rPr>
              <a:t>click to see all text</a:t>
            </a:r>
          </a:p>
        </p:txBody>
      </p:sp>
      <p:sp>
        <p:nvSpPr>
          <p:cNvPr id="12" name="Rectangle 11">
            <a:extLst>
              <a:ext uri="{FF2B5EF4-FFF2-40B4-BE49-F238E27FC236}">
                <a16:creationId xmlns:a16="http://schemas.microsoft.com/office/drawing/2014/main" id="{23C439E1-BAF6-49AF-AE08-860A4D1CC8EC}"/>
              </a:ext>
            </a:extLst>
          </p:cNvPr>
          <p:cNvSpPr/>
          <p:nvPr/>
        </p:nvSpPr>
        <p:spPr>
          <a:xfrm>
            <a:off x="354013"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182562">
              <a:defRPr/>
            </a:pPr>
            <a:r>
              <a:rPr lang="en-GB" sz="1600" dirty="0">
                <a:solidFill>
                  <a:schemeClr val="bg2">
                    <a:lumMod val="10000"/>
                  </a:schemeClr>
                </a:solidFill>
                <a:latin typeface="BPreplay" panose="02000503000000020004" pitchFamily="50" charset="0"/>
              </a:rPr>
              <a:t>At the end of Year 2, children will take assessments in:</a:t>
            </a:r>
          </a:p>
          <a:p>
            <a:pPr marL="466725" indent="-195263">
              <a:buFont typeface="Arial" panose="020B0604020202020204" pitchFamily="34" charset="0"/>
              <a:buChar char="•"/>
              <a:defRPr/>
            </a:pPr>
            <a:r>
              <a:rPr lang="en-GB" sz="1600" dirty="0">
                <a:solidFill>
                  <a:schemeClr val="bg2">
                    <a:lumMod val="10000"/>
                  </a:schemeClr>
                </a:solidFill>
                <a:latin typeface="BPreplay" panose="02000503000000020004" pitchFamily="50" charset="0"/>
              </a:rPr>
              <a:t>Reading – short read and long read</a:t>
            </a:r>
          </a:p>
          <a:p>
            <a:pPr marL="466725" indent="-195263">
              <a:buFont typeface="Arial" panose="020B0604020202020204" pitchFamily="34" charset="0"/>
              <a:buChar char="•"/>
              <a:defRPr/>
            </a:pPr>
            <a:r>
              <a:rPr lang="en-GB" sz="1600" dirty="0">
                <a:solidFill>
                  <a:schemeClr val="bg2">
                    <a:lumMod val="10000"/>
                  </a:schemeClr>
                </a:solidFill>
                <a:latin typeface="BPreplay" panose="02000503000000020004" pitchFamily="50" charset="0"/>
              </a:rPr>
              <a:t>Maths – arithmetic and reasoning </a:t>
            </a:r>
          </a:p>
          <a:p>
            <a:pPr marL="466725" indent="-195263">
              <a:buFont typeface="Arial" panose="020B0604020202020204" pitchFamily="34" charset="0"/>
              <a:buChar char="•"/>
              <a:defRPr/>
            </a:pPr>
            <a:r>
              <a:rPr lang="en-GB" sz="1600" dirty="0">
                <a:solidFill>
                  <a:schemeClr val="bg2">
                    <a:lumMod val="10000"/>
                  </a:schemeClr>
                </a:solidFill>
                <a:latin typeface="BPreplay" panose="02000503000000020004" pitchFamily="50" charset="0"/>
              </a:rPr>
              <a:t>Grammar, Punctuation and Spelling- one spelling and one grammar test</a:t>
            </a:r>
          </a:p>
          <a:p>
            <a:pPr marL="466725" indent="-195263">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466725" indent="-195263">
              <a:buFont typeface="Arial" panose="020B0604020202020204" pitchFamily="34" charset="0"/>
              <a:buChar char="•"/>
              <a:defRPr/>
            </a:pPr>
            <a:r>
              <a:rPr lang="en-GB" sz="1600" dirty="0">
                <a:solidFill>
                  <a:schemeClr val="bg2">
                    <a:lumMod val="10000"/>
                  </a:schemeClr>
                </a:solidFill>
                <a:latin typeface="BPreplay" panose="02000503000000020004" pitchFamily="50" charset="0"/>
              </a:rPr>
              <a:t>Tests will be given the week commencing Monday the 15th of May. The children will take no more that two tests a day from Monday to Thursday and it will not be strictly timed. </a:t>
            </a:r>
          </a:p>
          <a:p>
            <a:pPr marL="271462">
              <a:defRPr/>
            </a:pPr>
            <a:endParaRPr lang="en-GB" sz="1600" dirty="0">
              <a:solidFill>
                <a:schemeClr val="bg2">
                  <a:lumMod val="10000"/>
                </a:schemeClr>
              </a:solidFill>
              <a:latin typeface="BPreplay" panose="02000503000000020004" pitchFamily="50" charset="0"/>
            </a:endParaRPr>
          </a:p>
          <a:p>
            <a:pPr marL="466725" indent="-195263">
              <a:buFont typeface="Arial" panose="020B0604020202020204" pitchFamily="34" charset="0"/>
              <a:buChar char="•"/>
              <a:defRPr/>
            </a:pPr>
            <a:r>
              <a:rPr lang="en-GB" sz="1600" dirty="0">
                <a:solidFill>
                  <a:schemeClr val="bg2">
                    <a:lumMod val="10000"/>
                  </a:schemeClr>
                </a:solidFill>
                <a:latin typeface="BPreplay" panose="02000503000000020004" pitchFamily="50" charset="0"/>
              </a:rPr>
              <a:t>The tests will take place in class so the children feel comfortable, most of the time the children are unaware that they are taking the official test. We will take practise tests prior to the actual tests to help inform our overall teacher judgements. We use previous SAT papers so it is important that children are</a:t>
            </a:r>
          </a:p>
          <a:p>
            <a:pPr marL="271462">
              <a:defRPr/>
            </a:pPr>
            <a:r>
              <a:rPr lang="en-GB" sz="1600" dirty="0">
                <a:solidFill>
                  <a:schemeClr val="bg2">
                    <a:lumMod val="10000"/>
                  </a:schemeClr>
                </a:solidFill>
                <a:latin typeface="BPreplay" panose="02000503000000020004" pitchFamily="50" charset="0"/>
              </a:rPr>
              <a:t>   not exposed to these at home as it may skew the results.</a:t>
            </a:r>
          </a:p>
          <a:p>
            <a:pPr marL="466725" indent="-195263">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466725" indent="-195263">
              <a:buFont typeface="Arial" panose="020B0604020202020204" pitchFamily="34" charset="0"/>
              <a:buChar char="•"/>
              <a:defRPr/>
            </a:pPr>
            <a:r>
              <a:rPr lang="en-GB" sz="1600" dirty="0">
                <a:solidFill>
                  <a:schemeClr val="bg2">
                    <a:lumMod val="10000"/>
                  </a:schemeClr>
                </a:solidFill>
                <a:latin typeface="BPreplay" panose="02000503000000020004" pitchFamily="50" charset="0"/>
              </a:rPr>
              <a:t>The results from the test will be used alongside the work they have been doing in class throughout the year to help inform teacher judgement. This will be reported to parents in the end of year report. </a:t>
            </a:r>
          </a:p>
          <a:p>
            <a:pPr marL="271462">
              <a:defRPr/>
            </a:pPr>
            <a:endParaRPr lang="en-GB" sz="1600" dirty="0">
              <a:solidFill>
                <a:schemeClr val="bg2">
                  <a:lumMod val="10000"/>
                </a:schemeClr>
              </a:solidFill>
              <a:latin typeface="BPreplay" panose="02000503000000020004" pitchFamily="50" charset="0"/>
            </a:endParaRPr>
          </a:p>
          <a:p>
            <a:pPr marL="271462">
              <a:defRPr/>
            </a:pPr>
            <a:endParaRPr lang="en-GB" sz="1600" dirty="0">
              <a:solidFill>
                <a:schemeClr val="bg2">
                  <a:lumMod val="10000"/>
                </a:schemeClr>
              </a:solidFill>
              <a:latin typeface="BPreplay" panose="02000503000000020004" pitchFamily="50" charset="0"/>
            </a:endParaRPr>
          </a:p>
          <a:p>
            <a:pPr marL="271462">
              <a:defRPr/>
            </a:pPr>
            <a:endParaRPr lang="en-GB" sz="1600" dirty="0">
              <a:solidFill>
                <a:schemeClr val="bg2">
                  <a:lumMod val="10000"/>
                </a:schemeClr>
              </a:solidFill>
              <a:latin typeface="BPreplay" panose="02000503000000020004" pitchFamily="50" charset="0"/>
            </a:endParaRPr>
          </a:p>
          <a:p>
            <a:pPr marL="271462">
              <a:defRPr/>
            </a:pPr>
            <a:endParaRPr lang="en-GB" sz="1600" dirty="0">
              <a:solidFill>
                <a:schemeClr val="bg2">
                  <a:lumMod val="10000"/>
                </a:schemeClr>
              </a:solidFill>
              <a:latin typeface="BPreplay" panose="02000503000000020004" pitchFamily="50" charset="0"/>
            </a:endParaRPr>
          </a:p>
          <a:p>
            <a:pPr marL="271462">
              <a:defRPr/>
            </a:pPr>
            <a:endParaRPr lang="en-GB" sz="1600" dirty="0">
              <a:solidFill>
                <a:schemeClr val="bg2">
                  <a:lumMod val="10000"/>
                </a:schemeClr>
              </a:solidFill>
              <a:latin typeface="BPreplay" panose="02000503000000020004" pitchFamily="50" charset="0"/>
            </a:endParaRPr>
          </a:p>
          <a:p>
            <a:pPr marL="719138" indent="-177800">
              <a:buFont typeface="Courier New" panose="02070309020205020404" pitchFamily="49" charset="0"/>
              <a:buChar char="o"/>
              <a:defRPr/>
            </a:pPr>
            <a:endParaRPr lang="en-GB" sz="1600" dirty="0">
              <a:solidFill>
                <a:schemeClr val="bg2">
                  <a:lumMod val="10000"/>
                </a:schemeClr>
              </a:solidFill>
              <a:latin typeface="BPreplay" panose="02000503000000020004" pitchFamily="50" charset="0"/>
            </a:endParaRPr>
          </a:p>
        </p:txBody>
      </p:sp>
      <p:sp>
        <p:nvSpPr>
          <p:cNvPr id="10" name="Oval 9">
            <a:hlinkClick r:id="" action="ppaction://hlinkshowjump?jump=nextslide"/>
            <a:extLst>
              <a:ext uri="{FF2B5EF4-FFF2-40B4-BE49-F238E27FC236}">
                <a16:creationId xmlns:a16="http://schemas.microsoft.com/office/drawing/2014/main" id="{38CB5141-95DE-4EDD-BD2C-01C03AC829C3}"/>
              </a:ext>
            </a:extLst>
          </p:cNvPr>
          <p:cNvSpPr/>
          <p:nvPr/>
        </p:nvSpPr>
        <p:spPr>
          <a:xfrm>
            <a:off x="8226425" y="5930900"/>
            <a:ext cx="755650" cy="757238"/>
          </a:xfrm>
          <a:prstGeom prst="ellipse">
            <a:avLst/>
          </a:prstGeom>
          <a:solidFill>
            <a:srgbClr val="23A7F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next page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4"/>
                    </p:tgtEl>
                  </p:cond>
                </p:stCondLst>
                <p:endSync evt="end" delay="0">
                  <p:rtn val="all"/>
                </p:endSync>
                <p:childTnLst>
                  <p:par>
                    <p:cTn id="24" fill="hold" nodeType="clickPar">
                      <p:stCondLst>
                        <p:cond delay="0"/>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childTnLst>
                                </p:cTn>
                              </p:par>
                            </p:childTnLst>
                          </p:cTn>
                        </p:par>
                      </p:childTnLst>
                    </p:cTn>
                  </p:par>
                </p:childTnLst>
              </p:cTn>
              <p:nextCondLst>
                <p:cond evt="onClick" delay="0">
                  <p:tgtEl>
                    <p:spTgt spid="4"/>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BF39CFA-3244-4AFC-A69F-478DF0649C4F}"/>
              </a:ext>
            </a:extLst>
          </p:cNvPr>
          <p:cNvSpPr/>
          <p:nvPr/>
        </p:nvSpPr>
        <p:spPr>
          <a:xfrm>
            <a:off x="354013" y="1168400"/>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182562">
              <a:defRPr/>
            </a:pPr>
            <a:r>
              <a:rPr lang="en-GB" sz="1600" dirty="0">
                <a:solidFill>
                  <a:schemeClr val="bg2">
                    <a:lumMod val="10000"/>
                  </a:schemeClr>
                </a:solidFill>
                <a:latin typeface="BPreplay" panose="02000503000000020004" pitchFamily="50" charset="0"/>
              </a:rPr>
              <a:t>The Reading Test consists of two separate papers:</a:t>
            </a:r>
          </a:p>
          <a:p>
            <a:pPr marL="182562">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Paper 1 – Contains a selection of texts totalling between 400 and 700 words with questions about the text.</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Paper 2 – Contains a reading booklet of a selection of passages totalling 800 to 1100 words. Children will write their answers to questions about the passage in a separate booklet. </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Each paper is worth 50% of the marks and should take approximately 30 minutes to complete, although the children are not being assessed at working at speed so will not be strictly timed. </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The texts will cover a range of poetry, fiction and non-fiction.</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Questions are designed to assess the comprehension and understanding of a child’s reading.</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Some questions are multiple choice or selected response, others require</a:t>
            </a:r>
          </a:p>
          <a:p>
            <a:pPr marL="355600">
              <a:defRPr/>
            </a:pPr>
            <a:r>
              <a:rPr lang="en-GB" sz="1600" dirty="0">
                <a:solidFill>
                  <a:schemeClr val="bg2">
                    <a:lumMod val="10000"/>
                  </a:schemeClr>
                </a:solidFill>
                <a:latin typeface="BPreplay" panose="02000503000000020004" pitchFamily="50" charset="0"/>
              </a:rPr>
              <a:t>short answers and some require an extended response or explanation.</a:t>
            </a:r>
          </a:p>
        </p:txBody>
      </p:sp>
      <p:sp>
        <p:nvSpPr>
          <p:cNvPr id="9" name="Rectangle 8">
            <a:extLst>
              <a:ext uri="{FF2B5EF4-FFF2-40B4-BE49-F238E27FC236}">
                <a16:creationId xmlns:a16="http://schemas.microsoft.com/office/drawing/2014/main" id="{B6DD4571-0994-4601-91F6-E9A9C1DED318}"/>
              </a:ext>
            </a:extLst>
          </p:cNvPr>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172" name="Rectangle 3">
            <a:extLst>
              <a:ext uri="{FF2B5EF4-FFF2-40B4-BE49-F238E27FC236}">
                <a16:creationId xmlns:a16="http://schemas.microsoft.com/office/drawing/2014/main" id="{660DB3F0-AE46-40CB-A3D4-87DE53459A76}"/>
              </a:ext>
            </a:extLst>
          </p:cNvPr>
          <p:cNvSpPr>
            <a:spLocks noChangeArrowheads="1"/>
          </p:cNvSpPr>
          <p:nvPr/>
        </p:nvSpPr>
        <p:spPr bwMode="auto">
          <a:xfrm>
            <a:off x="407988" y="401638"/>
            <a:ext cx="18811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b="1">
                <a:solidFill>
                  <a:schemeClr val="bg1"/>
                </a:solidFill>
                <a:latin typeface="BPreplay" pitchFamily="50" charset="0"/>
              </a:rPr>
              <a:t>Reading</a:t>
            </a:r>
          </a:p>
        </p:txBody>
      </p:sp>
      <p:sp>
        <p:nvSpPr>
          <p:cNvPr id="4" name="see all button">
            <a:extLst>
              <a:ext uri="{FF2B5EF4-FFF2-40B4-BE49-F238E27FC236}">
                <a16:creationId xmlns:a16="http://schemas.microsoft.com/office/drawing/2014/main" id="{171963E0-01A2-4402-A116-59ACB8911FB2}"/>
              </a:ext>
            </a:extLst>
          </p:cNvPr>
          <p:cNvSpPr/>
          <p:nvPr/>
        </p:nvSpPr>
        <p:spPr>
          <a:xfrm>
            <a:off x="8226425" y="168275"/>
            <a:ext cx="755650" cy="757238"/>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rgbClr val="A2DD61"/>
                </a:solidFill>
                <a:latin typeface="BPreplay" panose="02000503000000020004" pitchFamily="50" charset="0"/>
              </a:rPr>
              <a:t>click to see all text</a:t>
            </a:r>
          </a:p>
        </p:txBody>
      </p:sp>
      <p:sp>
        <p:nvSpPr>
          <p:cNvPr id="11" name="Rectangle 10">
            <a:extLst>
              <a:ext uri="{FF2B5EF4-FFF2-40B4-BE49-F238E27FC236}">
                <a16:creationId xmlns:a16="http://schemas.microsoft.com/office/drawing/2014/main" id="{83E786FA-BB1D-4A37-A081-7A36CB26BECA}"/>
              </a:ext>
            </a:extLst>
          </p:cNvPr>
          <p:cNvSpPr/>
          <p:nvPr/>
        </p:nvSpPr>
        <p:spPr>
          <a:xfrm>
            <a:off x="352425" y="1163638"/>
            <a:ext cx="8429625" cy="5329237"/>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182562">
              <a:defRPr/>
            </a:pPr>
            <a:r>
              <a:rPr lang="en-GB" sz="1600" dirty="0">
                <a:solidFill>
                  <a:schemeClr val="bg2">
                    <a:lumMod val="10000"/>
                  </a:schemeClr>
                </a:solidFill>
                <a:latin typeface="BPreplay" panose="02000503000000020004" pitchFamily="50" charset="0"/>
              </a:rPr>
              <a:t>The Reading Test consists of two separate papers:</a:t>
            </a:r>
          </a:p>
          <a:p>
            <a:pPr marL="182562">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Paper 1 – Contains a selection of texts totalling between 400 and 700 words with questions about the text.</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Paper 2 – Contains a reading booklet of a selection of passages totalling 800 to 1100 words. Children will write their answers to questions about the passage in a separate booklet. </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Each paper should take approximately 30 to 40 minutes to complete, although the children are not being assessed at working at speed so will not be strictly timed. </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The texts will cover a range of poetry, fiction and non-fiction.</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Questions are designed to assess the comprehension and understanding of a child’s reading.</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Some questions are multiple choice or selected response, others require</a:t>
            </a:r>
          </a:p>
          <a:p>
            <a:pPr marL="355600">
              <a:defRPr/>
            </a:pPr>
            <a:r>
              <a:rPr lang="en-GB" sz="1600" dirty="0">
                <a:solidFill>
                  <a:schemeClr val="bg2">
                    <a:lumMod val="10000"/>
                  </a:schemeClr>
                </a:solidFill>
                <a:latin typeface="BPreplay" panose="02000503000000020004" pitchFamily="50" charset="0"/>
              </a:rPr>
              <a:t>short answers and some require an extended response or explanation.</a:t>
            </a:r>
          </a:p>
        </p:txBody>
      </p:sp>
      <p:sp>
        <p:nvSpPr>
          <p:cNvPr id="10" name="Oval 9">
            <a:hlinkClick r:id="" action="ppaction://hlinkshowjump?jump=nextslide"/>
            <a:extLst>
              <a:ext uri="{FF2B5EF4-FFF2-40B4-BE49-F238E27FC236}">
                <a16:creationId xmlns:a16="http://schemas.microsoft.com/office/drawing/2014/main" id="{646629D2-B845-4EC5-B144-696D5DA512DD}"/>
              </a:ext>
            </a:extLst>
          </p:cNvPr>
          <p:cNvSpPr/>
          <p:nvPr/>
        </p:nvSpPr>
        <p:spPr>
          <a:xfrm>
            <a:off x="8226425" y="5930900"/>
            <a:ext cx="755650" cy="757238"/>
          </a:xfrm>
          <a:prstGeom prst="ellipse">
            <a:avLst/>
          </a:prstGeom>
          <a:solidFill>
            <a:srgbClr val="A2DD6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next page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4"/>
                    </p:tgtEl>
                  </p:cond>
                </p:stCondLst>
                <p:endSync evt="end" delay="0">
                  <p:rtn val="all"/>
                </p:endSync>
                <p:childTnLst>
                  <p:par>
                    <p:cTn id="34" fill="hold" nodeType="clickPar">
                      <p:stCondLst>
                        <p:cond delay="0"/>
                      </p:stCondLst>
                      <p:childTnLst>
                        <p:par>
                          <p:cTn id="35" fill="hold" nodeType="withGroup">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childTnLst>
                                </p:cTn>
                              </p:par>
                            </p:childTnLst>
                          </p:cTn>
                        </p:par>
                      </p:childTnLst>
                    </p:cTn>
                  </p:par>
                </p:childTnLst>
              </p:cTn>
              <p:nextCondLst>
                <p:cond evt="onClick" delay="0">
                  <p:tgtEl>
                    <p:spTgt spid="4"/>
                  </p:tgtEl>
                </p:cond>
              </p:nextCondLst>
            </p:seq>
          </p:childTnLst>
        </p:cTn>
      </p:par>
    </p:tnLst>
    <p:bldLst>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3C4179-2C1C-4075-8B97-F37292CDBEC7}"/>
              </a:ext>
            </a:extLst>
          </p:cNvPr>
          <p:cNvSpPr/>
          <p:nvPr/>
        </p:nvSpPr>
        <p:spPr>
          <a:xfrm>
            <a:off x="355600"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93663">
              <a:defRPr/>
            </a:pPr>
            <a:r>
              <a:rPr lang="en-GB" sz="1600" b="1" dirty="0">
                <a:solidFill>
                  <a:schemeClr val="bg2">
                    <a:lumMod val="10000"/>
                  </a:schemeClr>
                </a:solidFill>
                <a:latin typeface="BPreplay" panose="02000503000000020004" pitchFamily="50" charset="0"/>
              </a:rPr>
              <a:t>Reading Paper 1</a:t>
            </a:r>
          </a:p>
        </p:txBody>
      </p:sp>
      <p:sp>
        <p:nvSpPr>
          <p:cNvPr id="9" name="Rectangle 8">
            <a:extLst>
              <a:ext uri="{FF2B5EF4-FFF2-40B4-BE49-F238E27FC236}">
                <a16:creationId xmlns:a16="http://schemas.microsoft.com/office/drawing/2014/main" id="{D635174F-68EF-456A-92FB-D58A8C9C4C9D}"/>
              </a:ext>
            </a:extLst>
          </p:cNvPr>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196" name="Rectangle 3">
            <a:extLst>
              <a:ext uri="{FF2B5EF4-FFF2-40B4-BE49-F238E27FC236}">
                <a16:creationId xmlns:a16="http://schemas.microsoft.com/office/drawing/2014/main" id="{1D41E9FF-2520-4BE9-AD03-9EDA71A3D9CE}"/>
              </a:ext>
            </a:extLst>
          </p:cNvPr>
          <p:cNvSpPr>
            <a:spLocks noChangeArrowheads="1"/>
          </p:cNvSpPr>
          <p:nvPr/>
        </p:nvSpPr>
        <p:spPr bwMode="auto">
          <a:xfrm>
            <a:off x="407988" y="401638"/>
            <a:ext cx="39941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b="1" dirty="0">
                <a:solidFill>
                  <a:schemeClr val="bg1"/>
                </a:solidFill>
                <a:latin typeface="BPreplay" pitchFamily="50" charset="0"/>
              </a:rPr>
              <a:t>Sample Questions</a:t>
            </a:r>
          </a:p>
        </p:txBody>
      </p:sp>
      <p:sp>
        <p:nvSpPr>
          <p:cNvPr id="10" name="Oval 9">
            <a:hlinkClick r:id="" action="ppaction://hlinkshowjump?jump=nextslide"/>
            <a:extLst>
              <a:ext uri="{FF2B5EF4-FFF2-40B4-BE49-F238E27FC236}">
                <a16:creationId xmlns:a16="http://schemas.microsoft.com/office/drawing/2014/main" id="{F11E24F5-5245-43EE-A239-E527858C1B25}"/>
              </a:ext>
            </a:extLst>
          </p:cNvPr>
          <p:cNvSpPr/>
          <p:nvPr/>
        </p:nvSpPr>
        <p:spPr>
          <a:xfrm>
            <a:off x="8226425" y="5930900"/>
            <a:ext cx="755650" cy="757238"/>
          </a:xfrm>
          <a:prstGeom prst="ellipse">
            <a:avLst/>
          </a:prstGeom>
          <a:solidFill>
            <a:srgbClr val="A2DD6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next page</a:t>
            </a:r>
          </a:p>
        </p:txBody>
      </p:sp>
      <p:pic>
        <p:nvPicPr>
          <p:cNvPr id="8198" name="Picture 4">
            <a:extLst>
              <a:ext uri="{FF2B5EF4-FFF2-40B4-BE49-F238E27FC236}">
                <a16:creationId xmlns:a16="http://schemas.microsoft.com/office/drawing/2014/main" id="{B5499B9C-FF12-4862-B34A-5794032CDB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6875" y="1262063"/>
            <a:ext cx="3895725" cy="516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3C4179-2C1C-4075-8B97-F37292CDBEC7}"/>
              </a:ext>
            </a:extLst>
          </p:cNvPr>
          <p:cNvSpPr/>
          <p:nvPr/>
        </p:nvSpPr>
        <p:spPr>
          <a:xfrm>
            <a:off x="355600"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93663">
              <a:defRPr/>
            </a:pPr>
            <a:r>
              <a:rPr lang="en-GB" sz="1600" b="1" dirty="0">
                <a:solidFill>
                  <a:schemeClr val="bg2">
                    <a:lumMod val="10000"/>
                  </a:schemeClr>
                </a:solidFill>
                <a:latin typeface="BPreplay" panose="02000503000000020004" pitchFamily="50" charset="0"/>
              </a:rPr>
              <a:t>Reading Paper 1</a:t>
            </a:r>
          </a:p>
        </p:txBody>
      </p:sp>
      <p:sp>
        <p:nvSpPr>
          <p:cNvPr id="9" name="Rectangle 8">
            <a:extLst>
              <a:ext uri="{FF2B5EF4-FFF2-40B4-BE49-F238E27FC236}">
                <a16:creationId xmlns:a16="http://schemas.microsoft.com/office/drawing/2014/main" id="{D635174F-68EF-456A-92FB-D58A8C9C4C9D}"/>
              </a:ext>
            </a:extLst>
          </p:cNvPr>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196" name="Rectangle 3">
            <a:extLst>
              <a:ext uri="{FF2B5EF4-FFF2-40B4-BE49-F238E27FC236}">
                <a16:creationId xmlns:a16="http://schemas.microsoft.com/office/drawing/2014/main" id="{1D41E9FF-2520-4BE9-AD03-9EDA71A3D9CE}"/>
              </a:ext>
            </a:extLst>
          </p:cNvPr>
          <p:cNvSpPr>
            <a:spLocks noChangeArrowheads="1"/>
          </p:cNvSpPr>
          <p:nvPr/>
        </p:nvSpPr>
        <p:spPr bwMode="auto">
          <a:xfrm>
            <a:off x="407988" y="401638"/>
            <a:ext cx="39941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b="1" dirty="0">
                <a:solidFill>
                  <a:schemeClr val="bg1"/>
                </a:solidFill>
                <a:latin typeface="BPreplay" pitchFamily="50" charset="0"/>
              </a:rPr>
              <a:t>Sample Questions</a:t>
            </a:r>
          </a:p>
        </p:txBody>
      </p:sp>
      <p:sp>
        <p:nvSpPr>
          <p:cNvPr id="10" name="Oval 9">
            <a:hlinkClick r:id="" action="ppaction://hlinkshowjump?jump=nextslide"/>
            <a:extLst>
              <a:ext uri="{FF2B5EF4-FFF2-40B4-BE49-F238E27FC236}">
                <a16:creationId xmlns:a16="http://schemas.microsoft.com/office/drawing/2014/main" id="{F11E24F5-5245-43EE-A239-E527858C1B25}"/>
              </a:ext>
            </a:extLst>
          </p:cNvPr>
          <p:cNvSpPr/>
          <p:nvPr/>
        </p:nvSpPr>
        <p:spPr>
          <a:xfrm>
            <a:off x="8226425" y="5930900"/>
            <a:ext cx="755650" cy="757238"/>
          </a:xfrm>
          <a:prstGeom prst="ellipse">
            <a:avLst/>
          </a:prstGeom>
          <a:solidFill>
            <a:srgbClr val="A2DD6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next page</a:t>
            </a:r>
          </a:p>
        </p:txBody>
      </p:sp>
      <p:pic>
        <p:nvPicPr>
          <p:cNvPr id="4" name="Picture 3">
            <a:extLst>
              <a:ext uri="{FF2B5EF4-FFF2-40B4-BE49-F238E27FC236}">
                <a16:creationId xmlns:a16="http://schemas.microsoft.com/office/drawing/2014/main" id="{803FCD82-B6B8-4CBB-BE91-D3C69E719FEA}"/>
              </a:ext>
            </a:extLst>
          </p:cNvPr>
          <p:cNvPicPr>
            <a:picLocks noChangeAspect="1"/>
          </p:cNvPicPr>
          <p:nvPr/>
        </p:nvPicPr>
        <p:blipFill>
          <a:blip r:embed="rId2"/>
          <a:stretch>
            <a:fillRect/>
          </a:stretch>
        </p:blipFill>
        <p:spPr>
          <a:xfrm>
            <a:off x="2646678" y="1177925"/>
            <a:ext cx="4118341" cy="5278437"/>
          </a:xfrm>
          <a:prstGeom prst="rect">
            <a:avLst/>
          </a:prstGeom>
        </p:spPr>
      </p:pic>
    </p:spTree>
    <p:extLst>
      <p:ext uri="{BB962C8B-B14F-4D97-AF65-F5344CB8AC3E}">
        <p14:creationId xmlns:p14="http://schemas.microsoft.com/office/powerpoint/2010/main" val="2622284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57142A7-26B5-49FD-80E2-8454297391E0}"/>
              </a:ext>
            </a:extLst>
          </p:cNvPr>
          <p:cNvSpPr/>
          <p:nvPr/>
        </p:nvSpPr>
        <p:spPr>
          <a:xfrm>
            <a:off x="355600"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93663">
              <a:defRPr/>
            </a:pPr>
            <a:r>
              <a:rPr lang="en-GB" sz="1600" b="1" dirty="0">
                <a:solidFill>
                  <a:schemeClr val="bg2">
                    <a:lumMod val="10000"/>
                  </a:schemeClr>
                </a:solidFill>
                <a:latin typeface="BPreplay" panose="02000503000000020004" pitchFamily="50" charset="0"/>
              </a:rPr>
              <a:t>Reading Paper 2</a:t>
            </a:r>
          </a:p>
          <a:p>
            <a:pPr marL="93663">
              <a:defRPr/>
            </a:pPr>
            <a:endParaRPr lang="en-GB" sz="1600" b="1" dirty="0">
              <a:solidFill>
                <a:schemeClr val="bg2">
                  <a:lumMod val="10000"/>
                </a:schemeClr>
              </a:solidFill>
              <a:latin typeface="BPreplay" panose="02000503000000020004" pitchFamily="50" charset="0"/>
            </a:endParaRPr>
          </a:p>
          <a:p>
            <a:pPr marL="93663">
              <a:defRPr/>
            </a:pPr>
            <a:endParaRPr lang="en-GB" sz="1600" b="1" dirty="0">
              <a:solidFill>
                <a:schemeClr val="bg2">
                  <a:lumMod val="10000"/>
                </a:schemeClr>
              </a:solidFill>
              <a:latin typeface="BPreplay" panose="02000503000000020004" pitchFamily="50" charset="0"/>
            </a:endParaRPr>
          </a:p>
        </p:txBody>
      </p:sp>
      <p:sp>
        <p:nvSpPr>
          <p:cNvPr id="9" name="Rectangle 8">
            <a:extLst>
              <a:ext uri="{FF2B5EF4-FFF2-40B4-BE49-F238E27FC236}">
                <a16:creationId xmlns:a16="http://schemas.microsoft.com/office/drawing/2014/main" id="{B7DDE929-2ACF-4347-9B42-57D0210B18F8}"/>
              </a:ext>
            </a:extLst>
          </p:cNvPr>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220" name="Rectangle 3">
            <a:extLst>
              <a:ext uri="{FF2B5EF4-FFF2-40B4-BE49-F238E27FC236}">
                <a16:creationId xmlns:a16="http://schemas.microsoft.com/office/drawing/2014/main" id="{163A866F-70B8-43C1-9B6B-28057F5947F9}"/>
              </a:ext>
            </a:extLst>
          </p:cNvPr>
          <p:cNvSpPr>
            <a:spLocks noChangeArrowheads="1"/>
          </p:cNvSpPr>
          <p:nvPr/>
        </p:nvSpPr>
        <p:spPr bwMode="auto">
          <a:xfrm>
            <a:off x="407988" y="401638"/>
            <a:ext cx="39941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b="1">
                <a:solidFill>
                  <a:schemeClr val="bg1"/>
                </a:solidFill>
                <a:latin typeface="BPreplay" pitchFamily="50" charset="0"/>
              </a:rPr>
              <a:t>Sample Questions</a:t>
            </a:r>
          </a:p>
        </p:txBody>
      </p:sp>
      <p:pic>
        <p:nvPicPr>
          <p:cNvPr id="9221" name="Picture 3">
            <a:extLst>
              <a:ext uri="{FF2B5EF4-FFF2-40B4-BE49-F238E27FC236}">
                <a16:creationId xmlns:a16="http://schemas.microsoft.com/office/drawing/2014/main" id="{EE2896A3-DDEF-46C7-9F0A-803FEA82F2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438" y="1668463"/>
            <a:ext cx="3386137"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5">
            <a:extLst>
              <a:ext uri="{FF2B5EF4-FFF2-40B4-BE49-F238E27FC236}">
                <a16:creationId xmlns:a16="http://schemas.microsoft.com/office/drawing/2014/main" id="{C939CC90-29CD-4DC3-A2CA-43D0494C61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2888" y="1323833"/>
            <a:ext cx="4387850" cy="4924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9">
            <a:hlinkClick r:id="" action="ppaction://hlinkshowjump?jump=nextslide"/>
            <a:extLst>
              <a:ext uri="{FF2B5EF4-FFF2-40B4-BE49-F238E27FC236}">
                <a16:creationId xmlns:a16="http://schemas.microsoft.com/office/drawing/2014/main" id="{F4BEFB22-682A-47C0-AFA2-DA24991E61E1}"/>
              </a:ext>
            </a:extLst>
          </p:cNvPr>
          <p:cNvSpPr/>
          <p:nvPr/>
        </p:nvSpPr>
        <p:spPr>
          <a:xfrm>
            <a:off x="8226425" y="5930900"/>
            <a:ext cx="755650" cy="757238"/>
          </a:xfrm>
          <a:prstGeom prst="ellipse">
            <a:avLst/>
          </a:prstGeom>
          <a:solidFill>
            <a:srgbClr val="A2DD6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next page</a:t>
            </a:r>
          </a:p>
        </p:txBody>
      </p:sp>
    </p:spTree>
  </p:cSld>
  <p:clrMapOvr>
    <a:masterClrMapping/>
  </p:clrMapOvr>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loudMigratorOriginId xmlns="99e25ab0-ebf7-4492-b30e-59608cef820d" xsi:nil="true"/>
    <CloudMigratorVersion xmlns="99e25ab0-ebf7-4492-b30e-59608cef820d" xsi:nil="true"/>
    <UniqueSourceRef xmlns="99e25ab0-ebf7-4492-b30e-59608cef820d" xsi:nil="true"/>
    <FileHash xmlns="99e25ab0-ebf7-4492-b30e-59608cef820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78549726264324EA0B53FDC3FC628BF" ma:contentTypeVersion="13" ma:contentTypeDescription="Create a new document." ma:contentTypeScope="" ma:versionID="ded5fc4e5e15376ea4203d5a7a625544">
  <xsd:schema xmlns:xsd="http://www.w3.org/2001/XMLSchema" xmlns:xs="http://www.w3.org/2001/XMLSchema" xmlns:p="http://schemas.microsoft.com/office/2006/metadata/properties" xmlns:ns3="99e25ab0-ebf7-4492-b30e-59608cef820d" targetNamespace="http://schemas.microsoft.com/office/2006/metadata/properties" ma:root="true" ma:fieldsID="c8a519688c6343ce05ec33a524aea3af" ns3:_="">
    <xsd:import namespace="99e25ab0-ebf7-4492-b30e-59608cef820d"/>
    <xsd:element name="properties">
      <xsd:complexType>
        <xsd:sequence>
          <xsd:element name="documentManagement">
            <xsd:complexType>
              <xsd:all>
                <xsd:element ref="ns3:CloudMigratorOriginId" minOccurs="0"/>
                <xsd:element ref="ns3:FileHash" minOccurs="0"/>
                <xsd:element ref="ns3:CloudMigratorVersion" minOccurs="0"/>
                <xsd:element ref="ns3:UniqueSourceRef"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e25ab0-ebf7-4492-b30e-59608cef820d" elementFormDefault="qualified">
    <xsd:import namespace="http://schemas.microsoft.com/office/2006/documentManagement/types"/>
    <xsd:import namespace="http://schemas.microsoft.com/office/infopath/2007/PartnerControls"/>
    <xsd:element name="CloudMigratorOriginId" ma:index="8" nillable="true" ma:displayName="CloudMigratorOriginId" ma:internalName="CloudMigratorOriginId">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CloudMigratorVersion" ma:index="10" nillable="true" ma:displayName="CloudMigratorVersion" ma:internalName="CloudMigratorVersion">
      <xsd:simpleType>
        <xsd:restriction base="dms:Note">
          <xsd:maxLength value="255"/>
        </xsd:restriction>
      </xsd:simpleType>
    </xsd:element>
    <xsd:element name="UniqueSourceRef" ma:index="11" nillable="true" ma:displayName="UniqueSourceRef" ma:internalName="UniqueSourceRef">
      <xsd:simpleType>
        <xsd:restriction base="dms:Note">
          <xsd:maxLength value="255"/>
        </xsd:restriction>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346AD13-8200-4AC7-A58D-03067FD15DA8}">
  <ds:schemaRefs>
    <ds:schemaRef ds:uri="http://purl.org/dc/terms/"/>
    <ds:schemaRef ds:uri="99e25ab0-ebf7-4492-b30e-59608cef820d"/>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057C937-29B6-4289-9E5C-1686D16CEC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e25ab0-ebf7-4492-b30e-59608cef82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1260355-F80E-4155-8689-A89202B81E4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TM03457491[[fn=Metropolitan]]</Template>
  <TotalTime>586</TotalTime>
  <Words>3465</Words>
  <Application>Microsoft Office PowerPoint</Application>
  <PresentationFormat>On-screen Show (4:3)</PresentationFormat>
  <Paragraphs>403</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 Rounded MT Bold</vt:lpstr>
      <vt:lpstr>Courier New</vt:lpstr>
      <vt:lpstr>Calibri Light</vt:lpstr>
      <vt:lpstr>Arial</vt:lpstr>
      <vt:lpstr>BPreplay</vt:lpstr>
      <vt:lpstr>Metropolitan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 Seaton</dc:creator>
  <cp:lastModifiedBy>Rachel Hall</cp:lastModifiedBy>
  <cp:revision>155</cp:revision>
  <dcterms:created xsi:type="dcterms:W3CDTF">2014-10-03T07:47:39Z</dcterms:created>
  <dcterms:modified xsi:type="dcterms:W3CDTF">2023-04-20T10:23:28Z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0x010100278549726264324EA0B53FDC3FC628BF</vt:lpwstr>
  </property>
</Properties>
</file>